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84" r:id="rId2"/>
    <p:sldId id="283" r:id="rId3"/>
    <p:sldId id="287" r:id="rId4"/>
    <p:sldId id="293" r:id="rId5"/>
    <p:sldId id="262" r:id="rId6"/>
    <p:sldId id="288" r:id="rId7"/>
    <p:sldId id="289" r:id="rId8"/>
    <p:sldId id="290" r:id="rId9"/>
    <p:sldId id="291" r:id="rId10"/>
    <p:sldId id="285" r:id="rId11"/>
    <p:sldId id="269" r:id="rId12"/>
    <p:sldId id="29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09"/>
    <p:restoredTop sz="61594"/>
  </p:normalViewPr>
  <p:slideViewPr>
    <p:cSldViewPr snapToGrid="0" snapToObjects="1">
      <p:cViewPr varScale="1">
        <p:scale>
          <a:sx n="71" d="100"/>
          <a:sy n="71" d="100"/>
        </p:scale>
        <p:origin x="1856" y="16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5A067D-2165-454E-9D89-C356EBD541D9}" type="datetimeFigureOut">
              <a:rPr lang="en-US" smtClean="0"/>
              <a:t>10/16/23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B66556-4521-0B40-9DDB-0DB011861135}" type="slidenum">
              <a:rPr lang="en-US" smtClean="0"/>
              <a:t>‹#›</a:t>
            </a:fld>
            <a:endParaRPr lang="en-US"/>
          </a:p>
        </p:txBody>
      </p:sp>
    </p:spTree>
    <p:extLst>
      <p:ext uri="{BB962C8B-B14F-4D97-AF65-F5344CB8AC3E}">
        <p14:creationId xmlns:p14="http://schemas.microsoft.com/office/powerpoint/2010/main" val="63714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568" eaLnBrk="0" hangingPunct="0">
              <a:defRPr sz="2400">
                <a:solidFill>
                  <a:schemeClr val="tx1"/>
                </a:solidFill>
                <a:latin typeface="Arial" panose="020B0604020202020204" pitchFamily="34" charset="0"/>
                <a:ea typeface="ＭＳ Ｐゴシック" panose="020B0600070205080204" pitchFamily="34" charset="-128"/>
              </a:defRPr>
            </a:lvl1pPr>
            <a:lvl2pPr marL="38652428" indent="-38186541" defTabSz="949568"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65887"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31774"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9766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63547"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4FCDFE58-B3CA-4E40-A892-3A27239232EA}" type="slidenum">
              <a:rPr lang="en-US" altLang="en-US" sz="1200"/>
              <a:pPr eaLnBrk="1" hangingPunct="1"/>
              <a:t>1</a:t>
            </a:fld>
            <a:endParaRPr lang="en-US" alt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ea typeface="ＭＳ Ｐゴシック" panose="020B0600070205080204" pitchFamily="34" charset="-128"/>
              </a:rPr>
              <a:t>Hello everyone! I’m Xu Chen from Columbia Civil engineering department, I’m glad to present you the recent work I’ve done with Bowen Fang and Xuan Di. Our work is about operator design for solution feasibility mapping in pickup-and-delivery travelling salesman problem.</a:t>
            </a:r>
          </a:p>
        </p:txBody>
      </p:sp>
    </p:spTree>
    <p:extLst>
      <p:ext uri="{BB962C8B-B14F-4D97-AF65-F5344CB8AC3E}">
        <p14:creationId xmlns:p14="http://schemas.microsoft.com/office/powerpoint/2010/main" val="1074294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Now we have designed the more efficient heuristic operators. And the question is how we choose the operators </a:t>
            </a:r>
            <a:r>
              <a:rPr kumimoji="1" lang="en-US" altLang="zh-CN"/>
              <a:t>to execute. </a:t>
            </a:r>
            <a:r>
              <a:rPr kumimoji="1" lang="en-US" altLang="zh-CN" dirty="0"/>
              <a:t>We adapt the RL framework from Learning to Improve to executive the operators given the contextual features. At each timestep, we use two streams of features, one is from the solution and one is from the historical executed operators. For solution features, we use the information of small neighborhood, such as node type, the distance in between. And for operator features, we have found that when a different type of operator is executed, there could be some potential for other operators to have further improvement space. We applied iteratively util convergence.</a:t>
            </a:r>
            <a:endParaRPr kumimoji="1" lang="zh-CN" altLang="en-US" dirty="0"/>
          </a:p>
        </p:txBody>
      </p:sp>
      <p:sp>
        <p:nvSpPr>
          <p:cNvPr id="4" name="灯片编号占位符 3"/>
          <p:cNvSpPr>
            <a:spLocks noGrp="1"/>
          </p:cNvSpPr>
          <p:nvPr>
            <p:ph type="sldNum" sz="quarter" idx="5"/>
          </p:nvPr>
        </p:nvSpPr>
        <p:spPr/>
        <p:txBody>
          <a:bodyPr/>
          <a:lstStyle/>
          <a:p>
            <a:fld id="{4FB66556-4521-0B40-9DDB-0DB011861135}" type="slidenum">
              <a:rPr lang="en-US" smtClean="0"/>
              <a:t>10</a:t>
            </a:fld>
            <a:endParaRPr lang="en-US"/>
          </a:p>
        </p:txBody>
      </p:sp>
    </p:spTree>
    <p:extLst>
      <p:ext uri="{BB962C8B-B14F-4D97-AF65-F5344CB8AC3E}">
        <p14:creationId xmlns:p14="http://schemas.microsoft.com/office/powerpoint/2010/main" val="1734054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We present our result here. We used PDTSP instances from </a:t>
            </a:r>
            <a:r>
              <a:rPr kumimoji="1" lang="en-US" altLang="zh-CN" dirty="0" err="1"/>
              <a:t>grubhup</a:t>
            </a:r>
            <a:r>
              <a:rPr kumimoji="1" lang="en-US" altLang="zh-CN" dirty="0"/>
              <a:t> generated data. We can see that </a:t>
            </a:r>
            <a:r>
              <a:rPr kumimoji="1" lang="en-US" altLang="zh-CN" dirty="0" err="1"/>
              <a:t>Transformer+RL</a:t>
            </a:r>
            <a:r>
              <a:rPr kumimoji="1" lang="en-US" altLang="zh-CN" dirty="0"/>
              <a:t> method which trains end-to-end for solving this problem fails, because the feasible solutions is small in population. L2T-insertion is a single operator that works the same way as in one of the learning methods. We want to note that the problem size for PDTSP in available datasets is very small compared with TSP. The largest in PDTSP is hundreds of nodes, while for TSP that is 80 thousands.</a:t>
            </a:r>
            <a:endParaRPr kumimoji="1" lang="zh-CN" altLang="en-US" dirty="0"/>
          </a:p>
        </p:txBody>
      </p:sp>
      <p:sp>
        <p:nvSpPr>
          <p:cNvPr id="4" name="灯片编号占位符 3"/>
          <p:cNvSpPr>
            <a:spLocks noGrp="1"/>
          </p:cNvSpPr>
          <p:nvPr>
            <p:ph type="sldNum" sz="quarter" idx="5"/>
          </p:nvPr>
        </p:nvSpPr>
        <p:spPr/>
        <p:txBody>
          <a:bodyPr/>
          <a:lstStyle/>
          <a:p>
            <a:fld id="{4FB66556-4521-0B40-9DDB-0DB011861135}" type="slidenum">
              <a:rPr lang="en-US" smtClean="0"/>
              <a:t>11</a:t>
            </a:fld>
            <a:endParaRPr lang="en-US"/>
          </a:p>
        </p:txBody>
      </p:sp>
    </p:spTree>
    <p:extLst>
      <p:ext uri="{BB962C8B-B14F-4D97-AF65-F5344CB8AC3E}">
        <p14:creationId xmlns:p14="http://schemas.microsoft.com/office/powerpoint/2010/main" val="4255041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Our work addresses pickup-and-delivery travelling salesman problem, which differs from TSP because there is a precedence constraint for node pairs. Some real world businesses naturally fall into this category, such as food delivery and uber. Let’s see a ridesharing example with 2 customers and 1 vehicle. So for customers, they can be at different locations, labeled as P1 and P2 and have a request to travel to another locations labeled D1 and D2. Since each node could only be visited once, so for each request, the vehicle has to first pick up the customer before visiting the corresponding destination. And for example, here are three possible routes. The first two routes pick up all customers and deliver them to the corresponding destinations in a First-in-first-out and a First-in-last-out order, respectively. And the last route pick up and deliver a customer once a time.</a:t>
            </a:r>
            <a:endParaRPr kumimoji="1" lang="zh-CN" altLang="en-US" dirty="0"/>
          </a:p>
        </p:txBody>
      </p:sp>
      <p:sp>
        <p:nvSpPr>
          <p:cNvPr id="4" name="灯片编号占位符 3"/>
          <p:cNvSpPr>
            <a:spLocks noGrp="1"/>
          </p:cNvSpPr>
          <p:nvPr>
            <p:ph type="sldNum" sz="quarter" idx="5"/>
          </p:nvPr>
        </p:nvSpPr>
        <p:spPr/>
        <p:txBody>
          <a:bodyPr/>
          <a:lstStyle/>
          <a:p>
            <a:fld id="{4FB66556-4521-0B40-9DDB-0DB011861135}" type="slidenum">
              <a:rPr lang="en-US" smtClean="0"/>
              <a:t>2</a:t>
            </a:fld>
            <a:endParaRPr lang="en-US"/>
          </a:p>
        </p:txBody>
      </p:sp>
    </p:spTree>
    <p:extLst>
      <p:ext uri="{BB962C8B-B14F-4D97-AF65-F5344CB8AC3E}">
        <p14:creationId xmlns:p14="http://schemas.microsoft.com/office/powerpoint/2010/main" val="498855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To start with, a PDTSP instance with n pairs, labels pickup nodes from 1 to n, and delivery nodes from n+1 to 2n. And node I is paired with node </a:t>
            </a:r>
            <a:r>
              <a:rPr kumimoji="1" lang="en-US" altLang="zh-CN" dirty="0" err="1"/>
              <a:t>i+n</a:t>
            </a:r>
            <a:r>
              <a:rPr kumimoji="1" lang="en-US" altLang="zh-CN" dirty="0"/>
              <a:t>. A feasible solution, we named tour, would be a Hamiltonian cycle that respects the precedence constraint, which means I should appear before </a:t>
            </a:r>
            <a:r>
              <a:rPr kumimoji="1" lang="en-US" altLang="zh-CN" dirty="0" err="1"/>
              <a:t>i+n</a:t>
            </a:r>
            <a:r>
              <a:rPr kumimoji="1" lang="en-US" altLang="zh-CN" dirty="0"/>
              <a:t>. </a:t>
            </a:r>
          </a:p>
          <a:p>
            <a:endParaRPr kumimoji="1" lang="en-US" altLang="zh-CN" dirty="0"/>
          </a:p>
          <a:p>
            <a:r>
              <a:rPr kumimoji="1" lang="en-US" altLang="zh-CN" dirty="0"/>
              <a:t>And now here is an interesting observation that motivated us. That is the total number of Hamiltonian cycle is 2n factorials, while the total number of the feasible ones is 2n factorials over 2 to the n-</a:t>
            </a:r>
            <a:r>
              <a:rPr kumimoji="1" lang="en-US" altLang="zh-CN" dirty="0" err="1"/>
              <a:t>th.</a:t>
            </a:r>
            <a:r>
              <a:rPr kumimoji="1" lang="en-US" altLang="zh-CN" dirty="0"/>
              <a:t> So the total number of feasible solutions is considerably smaller than the number of all Hamiltonian cycle. If we can efficiently restrict our search inside the feasible solution space, it would be a lot faster.</a:t>
            </a:r>
          </a:p>
          <a:p>
            <a:endParaRPr kumimoji="1" lang="en-US" altLang="zh-CN" dirty="0"/>
          </a:p>
          <a:p>
            <a:r>
              <a:rPr kumimoji="1" lang="en-US" altLang="zh-CN" dirty="0"/>
              <a:t>And to achieve that, we will use sub-sequence in a tour. If the sub-sequence only contains pickup nodes, then we named it a pickup block. Delivery block is the same logic.</a:t>
            </a:r>
            <a:endParaRPr kumimoji="1" lang="zh-CN" altLang="en-US" dirty="0"/>
          </a:p>
        </p:txBody>
      </p:sp>
      <p:sp>
        <p:nvSpPr>
          <p:cNvPr id="4" name="灯片编号占位符 3"/>
          <p:cNvSpPr>
            <a:spLocks noGrp="1"/>
          </p:cNvSpPr>
          <p:nvPr>
            <p:ph type="sldNum" sz="quarter" idx="5"/>
          </p:nvPr>
        </p:nvSpPr>
        <p:spPr/>
        <p:txBody>
          <a:bodyPr/>
          <a:lstStyle/>
          <a:p>
            <a:fld id="{4FB66556-4521-0B40-9DDB-0DB011861135}" type="slidenum">
              <a:rPr lang="en-US" smtClean="0"/>
              <a:t>3</a:t>
            </a:fld>
            <a:endParaRPr lang="en-US"/>
          </a:p>
        </p:txBody>
      </p:sp>
    </p:spTree>
    <p:extLst>
      <p:ext uri="{BB962C8B-B14F-4D97-AF65-F5344CB8AC3E}">
        <p14:creationId xmlns:p14="http://schemas.microsoft.com/office/powerpoint/2010/main" val="196648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We know there are powerful heuristic operators from TSP, such as exchange two nodes, insert, 2-opt and etc. These operators, however, expose to the risk of producing infeasible solutions. For example, we have found a feasible solution here, but to exchange node 2 and node 9 in this route will get a shorter </a:t>
            </a:r>
            <a:r>
              <a:rPr kumimoji="1" lang="en-US" altLang="zh-CN"/>
              <a:t>route, </a:t>
            </a:r>
            <a:r>
              <a:rPr kumimoji="1" lang="en-US" altLang="zh-CN" dirty="0"/>
              <a:t>it is infeasible since node 8 is ahead of node 3 and violates the precedence constraint. These operators can be restricted, but some with additional costs. Say we maintain the sequential order of each node, then we can easily check whether it is feasible after the execution. Yet the additional costs are the more space for recording the information, and it can also be more time spent. For instance, we insert node 6 before node 2, then we have to update the sequence order of the nodes in between. </a:t>
            </a:r>
          </a:p>
          <a:p>
            <a:endParaRPr kumimoji="1" lang="en-US" altLang="zh-CN" dirty="0"/>
          </a:p>
          <a:p>
            <a:r>
              <a:rPr kumimoji="1" lang="en-US" altLang="zh-CN" dirty="0"/>
              <a:t>Then a natural question would be is there operator that could map a feasible solution to another with less or no additional cost. By understanding the structure of the feasible solution, we design several operators to realize this.</a:t>
            </a:r>
          </a:p>
        </p:txBody>
      </p:sp>
      <p:sp>
        <p:nvSpPr>
          <p:cNvPr id="4" name="灯片编号占位符 3"/>
          <p:cNvSpPr>
            <a:spLocks noGrp="1"/>
          </p:cNvSpPr>
          <p:nvPr>
            <p:ph type="sldNum" sz="quarter" idx="5"/>
          </p:nvPr>
        </p:nvSpPr>
        <p:spPr/>
        <p:txBody>
          <a:bodyPr/>
          <a:lstStyle/>
          <a:p>
            <a:fld id="{4FB66556-4521-0B40-9DDB-0DB011861135}" type="slidenum">
              <a:rPr lang="en-US" smtClean="0"/>
              <a:t>4</a:t>
            </a:fld>
            <a:endParaRPr lang="en-US"/>
          </a:p>
        </p:txBody>
      </p:sp>
    </p:spTree>
    <p:extLst>
      <p:ext uri="{BB962C8B-B14F-4D97-AF65-F5344CB8AC3E}">
        <p14:creationId xmlns:p14="http://schemas.microsoft.com/office/powerpoint/2010/main" val="2205080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The first is the node exchange within a block. Any exchange happens inside a pickup or delivery block would still provide a feasible solution. That is because the exchange inside a block will not change the sequential order of the blocks. And since the current solution is feasible, the D nodes are already in blocks that is behind their corresponding P nodes blocks. So the heuristic operators from TSP, say 2-opt, could be seamlessly applied to nodes inside a P or D block.</a:t>
            </a:r>
            <a:endParaRPr kumimoji="1" lang="zh-CN" altLang="en-US" dirty="0"/>
          </a:p>
        </p:txBody>
      </p:sp>
      <p:sp>
        <p:nvSpPr>
          <p:cNvPr id="4" name="灯片编号占位符 3"/>
          <p:cNvSpPr>
            <a:spLocks noGrp="1"/>
          </p:cNvSpPr>
          <p:nvPr>
            <p:ph type="sldNum" sz="quarter" idx="5"/>
          </p:nvPr>
        </p:nvSpPr>
        <p:spPr/>
        <p:txBody>
          <a:bodyPr/>
          <a:lstStyle/>
          <a:p>
            <a:fld id="{4FB66556-4521-0B40-9DDB-0DB011861135}" type="slidenum">
              <a:rPr lang="en-US" smtClean="0"/>
              <a:t>5</a:t>
            </a:fld>
            <a:endParaRPr lang="en-US"/>
          </a:p>
        </p:txBody>
      </p:sp>
    </p:spTree>
    <p:extLst>
      <p:ext uri="{BB962C8B-B14F-4D97-AF65-F5344CB8AC3E}">
        <p14:creationId xmlns:p14="http://schemas.microsoft.com/office/powerpoint/2010/main" val="3760367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The second is P forward and D backward operator. A P node could always be moved forward and a D node could always be moved backward. This is straightforward. Since moving a P node forward would not result in appearing behind the corresponding D node. And it is the same logic applied for D node.</a:t>
            </a:r>
            <a:endParaRPr kumimoji="1" lang="zh-CN" altLang="en-US" dirty="0"/>
          </a:p>
        </p:txBody>
      </p:sp>
      <p:sp>
        <p:nvSpPr>
          <p:cNvPr id="4" name="灯片编号占位符 3"/>
          <p:cNvSpPr>
            <a:spLocks noGrp="1"/>
          </p:cNvSpPr>
          <p:nvPr>
            <p:ph type="sldNum" sz="quarter" idx="5"/>
          </p:nvPr>
        </p:nvSpPr>
        <p:spPr/>
        <p:txBody>
          <a:bodyPr/>
          <a:lstStyle/>
          <a:p>
            <a:fld id="{4FB66556-4521-0B40-9DDB-0DB011861135}" type="slidenum">
              <a:rPr lang="en-US" smtClean="0"/>
              <a:t>6</a:t>
            </a:fld>
            <a:endParaRPr lang="en-US"/>
          </a:p>
        </p:txBody>
      </p:sp>
    </p:spTree>
    <p:extLst>
      <p:ext uri="{BB962C8B-B14F-4D97-AF65-F5344CB8AC3E}">
        <p14:creationId xmlns:p14="http://schemas.microsoft.com/office/powerpoint/2010/main" val="3797401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The third is pair exchange. Say we choose the pair P1, D1 and P2, D2. We exchange the position of P1 and P2 and the position of D1 and D2 simultaneously. This is also straightforward, as the precedence constraint only matters for the relative positions of each node inside a node pair.</a:t>
            </a:r>
            <a:endParaRPr kumimoji="1" lang="zh-CN" altLang="en-US" dirty="0"/>
          </a:p>
        </p:txBody>
      </p:sp>
      <p:sp>
        <p:nvSpPr>
          <p:cNvPr id="4" name="灯片编号占位符 3"/>
          <p:cNvSpPr>
            <a:spLocks noGrp="1"/>
          </p:cNvSpPr>
          <p:nvPr>
            <p:ph type="sldNum" sz="quarter" idx="5"/>
          </p:nvPr>
        </p:nvSpPr>
        <p:spPr/>
        <p:txBody>
          <a:bodyPr/>
          <a:lstStyle/>
          <a:p>
            <a:fld id="{4FB66556-4521-0B40-9DDB-0DB011861135}" type="slidenum">
              <a:rPr lang="en-US" smtClean="0"/>
              <a:t>7</a:t>
            </a:fld>
            <a:endParaRPr lang="en-US"/>
          </a:p>
        </p:txBody>
      </p:sp>
    </p:spTree>
    <p:extLst>
      <p:ext uri="{BB962C8B-B14F-4D97-AF65-F5344CB8AC3E}">
        <p14:creationId xmlns:p14="http://schemas.microsoft.com/office/powerpoint/2010/main" val="710119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The fourth is block exchange for blocks in a sequence of the same type blocks. This is similar to node exchange inside a block. Yet this operator explore 4-opt space.</a:t>
            </a:r>
            <a:endParaRPr kumimoji="1" lang="zh-CN" altLang="en-US" dirty="0"/>
          </a:p>
        </p:txBody>
      </p:sp>
      <p:sp>
        <p:nvSpPr>
          <p:cNvPr id="4" name="灯片编号占位符 3"/>
          <p:cNvSpPr>
            <a:spLocks noGrp="1"/>
          </p:cNvSpPr>
          <p:nvPr>
            <p:ph type="sldNum" sz="quarter" idx="5"/>
          </p:nvPr>
        </p:nvSpPr>
        <p:spPr/>
        <p:txBody>
          <a:bodyPr/>
          <a:lstStyle/>
          <a:p>
            <a:fld id="{4FB66556-4521-0B40-9DDB-0DB011861135}" type="slidenum">
              <a:rPr lang="en-US" smtClean="0"/>
              <a:t>8</a:t>
            </a:fld>
            <a:endParaRPr lang="en-US"/>
          </a:p>
        </p:txBody>
      </p:sp>
    </p:spTree>
    <p:extLst>
      <p:ext uri="{BB962C8B-B14F-4D97-AF65-F5344CB8AC3E}">
        <p14:creationId xmlns:p14="http://schemas.microsoft.com/office/powerpoint/2010/main" val="4196555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a:t>The fifth operator is mixed block exchange. It is similar to P forward and D backward. But it also explore 4-opt space.</a:t>
            </a:r>
            <a:endParaRPr kumimoji="1" lang="zh-CN" altLang="en-US" dirty="0"/>
          </a:p>
        </p:txBody>
      </p:sp>
      <p:sp>
        <p:nvSpPr>
          <p:cNvPr id="4" name="灯片编号占位符 3"/>
          <p:cNvSpPr>
            <a:spLocks noGrp="1"/>
          </p:cNvSpPr>
          <p:nvPr>
            <p:ph type="sldNum" sz="quarter" idx="5"/>
          </p:nvPr>
        </p:nvSpPr>
        <p:spPr/>
        <p:txBody>
          <a:bodyPr/>
          <a:lstStyle/>
          <a:p>
            <a:fld id="{4FB66556-4521-0B40-9DDB-0DB011861135}" type="slidenum">
              <a:rPr lang="en-US" smtClean="0"/>
              <a:t>9</a:t>
            </a:fld>
            <a:endParaRPr lang="en-US"/>
          </a:p>
        </p:txBody>
      </p:sp>
    </p:spTree>
    <p:extLst>
      <p:ext uri="{BB962C8B-B14F-4D97-AF65-F5344CB8AC3E}">
        <p14:creationId xmlns:p14="http://schemas.microsoft.com/office/powerpoint/2010/main" val="3802179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DF25055-654E-B643-886C-5C848B7769AC}" type="datetimeFigureOut">
              <a:rPr lang="en-US" smtClean="0"/>
              <a:t>10/16/23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1083568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F25055-654E-B643-886C-5C848B7769AC}" type="datetimeFigureOut">
              <a:rPr lang="en-US" smtClean="0"/>
              <a:t>10/16/23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190058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F25055-654E-B643-886C-5C848B7769AC}" type="datetimeFigureOut">
              <a:rPr lang="en-US" smtClean="0"/>
              <a:t>10/16/23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146953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F25055-654E-B643-886C-5C848B7769AC}" type="datetimeFigureOut">
              <a:rPr lang="en-US" smtClean="0"/>
              <a:t>10/16/23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880251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F25055-654E-B643-886C-5C848B7769AC}" type="datetimeFigureOut">
              <a:rPr lang="en-US" smtClean="0"/>
              <a:t>10/16/23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369679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F25055-654E-B643-886C-5C848B7769AC}" type="datetimeFigureOut">
              <a:rPr lang="en-US" smtClean="0"/>
              <a:t>10/16/23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529837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F25055-654E-B643-886C-5C848B7769AC}" type="datetimeFigureOut">
              <a:rPr lang="en-US" smtClean="0"/>
              <a:t>10/16/23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1519107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F25055-654E-B643-886C-5C848B7769AC}" type="datetimeFigureOut">
              <a:rPr lang="en-US" smtClean="0"/>
              <a:t>10/16/23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207328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F25055-654E-B643-886C-5C848B7769AC}" type="datetimeFigureOut">
              <a:rPr lang="en-US" smtClean="0"/>
              <a:t>10/16/23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1356498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F25055-654E-B643-886C-5C848B7769AC}" type="datetimeFigureOut">
              <a:rPr lang="en-US" smtClean="0"/>
              <a:t>10/16/23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977102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F25055-654E-B643-886C-5C848B7769AC}" type="datetimeFigureOut">
              <a:rPr lang="en-US" smtClean="0"/>
              <a:t>10/16/23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48DF2-48A8-4542-AE9D-FF094251AB52}" type="slidenum">
              <a:rPr lang="en-US" smtClean="0"/>
              <a:t>‹#›</a:t>
            </a:fld>
            <a:endParaRPr lang="en-US"/>
          </a:p>
        </p:txBody>
      </p:sp>
    </p:spTree>
    <p:extLst>
      <p:ext uri="{BB962C8B-B14F-4D97-AF65-F5344CB8AC3E}">
        <p14:creationId xmlns:p14="http://schemas.microsoft.com/office/powerpoint/2010/main" val="36132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F25055-654E-B643-886C-5C848B7769AC}" type="datetimeFigureOut">
              <a:rPr lang="en-US" smtClean="0"/>
              <a:t>10/16/23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48DF2-48A8-4542-AE9D-FF094251AB52}" type="slidenum">
              <a:rPr lang="en-US" smtClean="0"/>
              <a:t>‹#›</a:t>
            </a:fld>
            <a:endParaRPr lang="en-US"/>
          </a:p>
        </p:txBody>
      </p:sp>
    </p:spTree>
    <p:extLst>
      <p:ext uri="{BB962C8B-B14F-4D97-AF65-F5344CB8AC3E}">
        <p14:creationId xmlns:p14="http://schemas.microsoft.com/office/powerpoint/2010/main" val="681351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2.png"/><Relationship Id="rId42" Type="http://schemas.openxmlformats.org/officeDocument/2006/relationships/image" Target="../media/image1170.png"/><Relationship Id="rId7" Type="http://schemas.openxmlformats.org/officeDocument/2006/relationships/image" Target="../media/image27.png"/><Relationship Id="rId2" Type="http://schemas.openxmlformats.org/officeDocument/2006/relationships/notesSlide" Target="../notesSlides/notesSlide10.xml"/><Relationship Id="rId41" Type="http://schemas.openxmlformats.org/officeDocument/2006/relationships/image" Target="../media/image1160.png"/><Relationship Id="rId1" Type="http://schemas.openxmlformats.org/officeDocument/2006/relationships/slideLayout" Target="../slideLayouts/slideLayout2.xml"/><Relationship Id="rId6" Type="http://schemas.openxmlformats.org/officeDocument/2006/relationships/image" Target="../media/image26.png"/><Relationship Id="rId40" Type="http://schemas.openxmlformats.org/officeDocument/2006/relationships/image" Target="../media/image1150.png"/><Relationship Id="rId53" Type="http://schemas.openxmlformats.org/officeDocument/2006/relationships/image" Target="../media/image199.png"/><Relationship Id="rId5" Type="http://schemas.openxmlformats.org/officeDocument/2006/relationships/image" Target="../media/image24.png"/><Relationship Id="rId44" Type="http://schemas.openxmlformats.org/officeDocument/2006/relationships/image" Target="../media/image1190.png"/><Relationship Id="rId4" Type="http://schemas.openxmlformats.org/officeDocument/2006/relationships/image" Target="../media/image23.png"/><Relationship Id="rId9" Type="http://schemas.openxmlformats.org/officeDocument/2006/relationships/image" Target="../media/image29.png"/><Relationship Id="rId43" Type="http://schemas.openxmlformats.org/officeDocument/2006/relationships/image" Target="../media/image1180.png"/></Relationships>
</file>

<file path=ppt/slides/_rels/slide11.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image" Target="../media/image7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58.png"/><Relationship Id="rId10" Type="http://schemas.openxmlformats.org/officeDocument/2006/relationships/image" Target="../media/image8.png"/><Relationship Id="rId4" Type="http://schemas.openxmlformats.org/officeDocument/2006/relationships/image" Target="../media/image4.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18" Type="http://schemas.openxmlformats.org/officeDocument/2006/relationships/image" Target="../media/image10.png"/><Relationship Id="rId26" Type="http://schemas.openxmlformats.org/officeDocument/2006/relationships/image" Target="../media/image18.png"/><Relationship Id="rId21" Type="http://schemas.openxmlformats.org/officeDocument/2006/relationships/image" Target="../media/image13.png"/><Relationship Id="rId17" Type="http://schemas.openxmlformats.org/officeDocument/2006/relationships/image" Target="../media/image25.png"/><Relationship Id="rId25" Type="http://schemas.openxmlformats.org/officeDocument/2006/relationships/image" Target="../media/image17.png"/><Relationship Id="rId2" Type="http://schemas.openxmlformats.org/officeDocument/2006/relationships/notesSlide" Target="../notesSlides/notesSlide3.xml"/><Relationship Id="rId20" Type="http://schemas.openxmlformats.org/officeDocument/2006/relationships/image" Target="../media/image12.png"/><Relationship Id="rId29" Type="http://schemas.openxmlformats.org/officeDocument/2006/relationships/image" Target="../media/image21.png"/><Relationship Id="rId1" Type="http://schemas.openxmlformats.org/officeDocument/2006/relationships/slideLayout" Target="../slideLayouts/slideLayout2.xml"/><Relationship Id="rId24" Type="http://schemas.openxmlformats.org/officeDocument/2006/relationships/image" Target="../media/image16.png"/><Relationship Id="rId23" Type="http://schemas.openxmlformats.org/officeDocument/2006/relationships/image" Target="../media/image15.png"/><Relationship Id="rId28" Type="http://schemas.openxmlformats.org/officeDocument/2006/relationships/image" Target="../media/image20.png"/><Relationship Id="rId19" Type="http://schemas.openxmlformats.org/officeDocument/2006/relationships/image" Target="../media/image11.png"/><Relationship Id="rId22" Type="http://schemas.openxmlformats.org/officeDocument/2006/relationships/image" Target="../media/image14.png"/><Relationship Id="rId27" Type="http://schemas.openxmlformats.org/officeDocument/2006/relationships/image" Target="../media/image19.png"/></Relationships>
</file>

<file path=ppt/slides/_rels/slide4.xml.rels><?xml version="1.0" encoding="UTF-8" standalone="yes"?>
<Relationships xmlns="http://schemas.openxmlformats.org/package/2006/relationships"><Relationship Id="rId18" Type="http://schemas.openxmlformats.org/officeDocument/2006/relationships/image" Target="../media/image10.png"/><Relationship Id="rId21" Type="http://schemas.openxmlformats.org/officeDocument/2006/relationships/image" Target="../media/image13.png"/><Relationship Id="rId2" Type="http://schemas.openxmlformats.org/officeDocument/2006/relationships/notesSlide" Target="../notesSlides/notesSlide4.xml"/><Relationship Id="rId20" Type="http://schemas.openxmlformats.org/officeDocument/2006/relationships/image" Target="../media/image12.png"/><Relationship Id="rId1" Type="http://schemas.openxmlformats.org/officeDocument/2006/relationships/slideLayout" Target="../slideLayouts/slideLayout2.xml"/><Relationship Id="rId24" Type="http://schemas.openxmlformats.org/officeDocument/2006/relationships/image" Target="../media/image16.png"/><Relationship Id="rId23" Type="http://schemas.openxmlformats.org/officeDocument/2006/relationships/image" Target="../media/image15.png"/><Relationship Id="rId19" Type="http://schemas.openxmlformats.org/officeDocument/2006/relationships/image" Target="../media/image11.png"/><Relationship Id="rId22" Type="http://schemas.openxmlformats.org/officeDocument/2006/relationships/image" Target="../media/image14.png"/></Relationships>
</file>

<file path=ppt/slides/_rels/slide5.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12.png"/><Relationship Id="rId18" Type="http://schemas.openxmlformats.org/officeDocument/2006/relationships/image" Target="../media/image38.png"/><Relationship Id="rId3" Type="http://schemas.openxmlformats.org/officeDocument/2006/relationships/image" Target="../media/image270.png"/><Relationship Id="rId21" Type="http://schemas.openxmlformats.org/officeDocument/2006/relationships/image" Target="../media/image41.png"/><Relationship Id="rId7" Type="http://schemas.openxmlformats.org/officeDocument/2006/relationships/image" Target="../media/image31.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notesSlide" Target="../notesSlides/notesSlide5.xml"/><Relationship Id="rId16" Type="http://schemas.openxmlformats.org/officeDocument/2006/relationships/image" Target="../media/image37.png"/><Relationship Id="rId20" Type="http://schemas.openxmlformats.org/officeDocument/2006/relationships/image" Target="../media/image40.png"/><Relationship Id="rId1" Type="http://schemas.openxmlformats.org/officeDocument/2006/relationships/slideLayout" Target="../slideLayouts/slideLayout2.xml"/><Relationship Id="rId6" Type="http://schemas.openxmlformats.org/officeDocument/2006/relationships/image" Target="../media/image30.png"/><Relationship Id="rId11" Type="http://schemas.openxmlformats.org/officeDocument/2006/relationships/image" Target="../media/image35.png"/><Relationship Id="rId5" Type="http://schemas.openxmlformats.org/officeDocument/2006/relationships/image" Target="../media/image290.png"/><Relationship Id="rId15" Type="http://schemas.openxmlformats.org/officeDocument/2006/relationships/image" Target="../media/image14.png"/><Relationship Id="rId23" Type="http://schemas.openxmlformats.org/officeDocument/2006/relationships/image" Target="../media/image43.png"/><Relationship Id="rId10" Type="http://schemas.openxmlformats.org/officeDocument/2006/relationships/image" Target="../media/image34.png"/><Relationship Id="rId19" Type="http://schemas.openxmlformats.org/officeDocument/2006/relationships/image" Target="../media/image39.png"/><Relationship Id="rId4" Type="http://schemas.openxmlformats.org/officeDocument/2006/relationships/image" Target="../media/image280.png"/><Relationship Id="rId9" Type="http://schemas.openxmlformats.org/officeDocument/2006/relationships/image" Target="../media/image33.png"/><Relationship Id="rId14" Type="http://schemas.openxmlformats.org/officeDocument/2006/relationships/image" Target="../media/image36.png"/><Relationship Id="rId22" Type="http://schemas.openxmlformats.org/officeDocument/2006/relationships/image" Target="../media/image42.png"/></Relationships>
</file>

<file path=ppt/slides/_rels/slide6.xml.rels><?xml version="1.0" encoding="UTF-8" standalone="yes"?>
<Relationships xmlns="http://schemas.openxmlformats.org/package/2006/relationships"><Relationship Id="rId26" Type="http://schemas.openxmlformats.org/officeDocument/2006/relationships/image" Target="../media/image32.png"/><Relationship Id="rId34" Type="http://schemas.openxmlformats.org/officeDocument/2006/relationships/image" Target="../media/image43.png"/><Relationship Id="rId25" Type="http://schemas.openxmlformats.org/officeDocument/2006/relationships/image" Target="../media/image61.png"/><Relationship Id="rId33" Type="http://schemas.openxmlformats.org/officeDocument/2006/relationships/image" Target="../media/image48.png"/><Relationship Id="rId2" Type="http://schemas.openxmlformats.org/officeDocument/2006/relationships/notesSlide" Target="../notesSlides/notesSlide6.xml"/><Relationship Id="rId29" Type="http://schemas.openxmlformats.org/officeDocument/2006/relationships/image" Target="../media/image45.png"/><Relationship Id="rId1" Type="http://schemas.openxmlformats.org/officeDocument/2006/relationships/slideLayout" Target="../slideLayouts/slideLayout2.xml"/><Relationship Id="rId24" Type="http://schemas.openxmlformats.org/officeDocument/2006/relationships/image" Target="../media/image60.png"/><Relationship Id="rId32" Type="http://schemas.openxmlformats.org/officeDocument/2006/relationships/image" Target="../media/image47.png"/><Relationship Id="rId37" Type="http://schemas.openxmlformats.org/officeDocument/2006/relationships/image" Target="../media/image49.png"/><Relationship Id="rId23" Type="http://schemas.openxmlformats.org/officeDocument/2006/relationships/image" Target="../media/image280.png"/><Relationship Id="rId28" Type="http://schemas.openxmlformats.org/officeDocument/2006/relationships/image" Target="../media/image44.png"/><Relationship Id="rId36" Type="http://schemas.openxmlformats.org/officeDocument/2006/relationships/image" Target="../media/image41.png"/><Relationship Id="rId31" Type="http://schemas.openxmlformats.org/officeDocument/2006/relationships/image" Target="../media/image46.png"/><Relationship Id="rId22" Type="http://schemas.openxmlformats.org/officeDocument/2006/relationships/image" Target="../media/image59.png"/><Relationship Id="rId27" Type="http://schemas.openxmlformats.org/officeDocument/2006/relationships/image" Target="../media/image62.png"/><Relationship Id="rId30" Type="http://schemas.openxmlformats.org/officeDocument/2006/relationships/image" Target="../media/image39.png"/><Relationship Id="rId35" Type="http://schemas.openxmlformats.org/officeDocument/2006/relationships/image" Target="../media/image10.png"/></Relationships>
</file>

<file path=ppt/slides/_rels/slide7.xml.rels><?xml version="1.0" encoding="UTF-8" standalone="yes"?>
<Relationships xmlns="http://schemas.openxmlformats.org/package/2006/relationships"><Relationship Id="rId26" Type="http://schemas.openxmlformats.org/officeDocument/2006/relationships/image" Target="../media/image35.png"/><Relationship Id="rId34" Type="http://schemas.openxmlformats.org/officeDocument/2006/relationships/image" Target="../media/image38.png"/><Relationship Id="rId25" Type="http://schemas.openxmlformats.org/officeDocument/2006/relationships/image" Target="../media/image72.png"/><Relationship Id="rId33" Type="http://schemas.openxmlformats.org/officeDocument/2006/relationships/image" Target="../media/image11.png"/><Relationship Id="rId38" Type="http://schemas.openxmlformats.org/officeDocument/2006/relationships/image" Target="../media/image37.png"/><Relationship Id="rId2" Type="http://schemas.openxmlformats.org/officeDocument/2006/relationships/notesSlide" Target="../notesSlides/notesSlide7.xml"/><Relationship Id="rId29" Type="http://schemas.openxmlformats.org/officeDocument/2006/relationships/image" Target="../media/image36.png"/><Relationship Id="rId1" Type="http://schemas.openxmlformats.org/officeDocument/2006/relationships/slideLayout" Target="../slideLayouts/slideLayout2.xml"/><Relationship Id="rId24" Type="http://schemas.openxmlformats.org/officeDocument/2006/relationships/image" Target="../media/image70.png"/><Relationship Id="rId32" Type="http://schemas.openxmlformats.org/officeDocument/2006/relationships/image" Target="../media/image53.png"/><Relationship Id="rId37" Type="http://schemas.openxmlformats.org/officeDocument/2006/relationships/image" Target="../media/image14.png"/><Relationship Id="rId23" Type="http://schemas.openxmlformats.org/officeDocument/2006/relationships/image" Target="../media/image69.png"/><Relationship Id="rId28" Type="http://schemas.openxmlformats.org/officeDocument/2006/relationships/image" Target="../media/image51.png"/><Relationship Id="rId36" Type="http://schemas.openxmlformats.org/officeDocument/2006/relationships/image" Target="../media/image40.png"/><Relationship Id="rId31" Type="http://schemas.openxmlformats.org/officeDocument/2006/relationships/image" Target="../media/image52.png"/><Relationship Id="rId22" Type="http://schemas.openxmlformats.org/officeDocument/2006/relationships/image" Target="../media/image68.png"/><Relationship Id="rId27" Type="http://schemas.openxmlformats.org/officeDocument/2006/relationships/image" Target="../media/image50.png"/><Relationship Id="rId30" Type="http://schemas.openxmlformats.org/officeDocument/2006/relationships/image" Target="../media/image47.png"/><Relationship Id="rId35" Type="http://schemas.openxmlformats.org/officeDocument/2006/relationships/image" Target="../media/image54.png"/></Relationships>
</file>

<file path=ppt/slides/_rels/slide8.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1.png"/><Relationship Id="rId3" Type="http://schemas.openxmlformats.org/officeDocument/2006/relationships/image" Target="../media/image55.png"/><Relationship Id="rId7" Type="http://schemas.openxmlformats.org/officeDocument/2006/relationships/image" Target="../media/image64.png"/><Relationship Id="rId12"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3.png"/><Relationship Id="rId11" Type="http://schemas.openxmlformats.org/officeDocument/2006/relationships/image" Target="../media/image66.png"/><Relationship Id="rId5" Type="http://schemas.openxmlformats.org/officeDocument/2006/relationships/image" Target="../media/image57.png"/><Relationship Id="rId10" Type="http://schemas.openxmlformats.org/officeDocument/2006/relationships/image" Target="../media/image65.png"/><Relationship Id="rId4" Type="http://schemas.openxmlformats.org/officeDocument/2006/relationships/image" Target="../media/image56.png"/><Relationship Id="rId9" Type="http://schemas.openxmlformats.org/officeDocument/2006/relationships/image" Target="../media/image20.png"/></Relationships>
</file>

<file path=ppt/slides/_rels/slide9.xml.rels><?xml version="1.0" encoding="UTF-8" standalone="yes"?>
<Relationships xmlns="http://schemas.openxmlformats.org/package/2006/relationships"><Relationship Id="rId8" Type="http://schemas.openxmlformats.org/officeDocument/2006/relationships/image" Target="../media/image64.png"/><Relationship Id="rId13" Type="http://schemas.openxmlformats.org/officeDocument/2006/relationships/image" Target="../media/image79.png"/><Relationship Id="rId3" Type="http://schemas.openxmlformats.org/officeDocument/2006/relationships/image" Target="../media/image67.png"/><Relationship Id="rId7" Type="http://schemas.openxmlformats.org/officeDocument/2006/relationships/image" Target="../media/image66.png"/><Relationship Id="rId12" Type="http://schemas.openxmlformats.org/officeDocument/2006/relationships/image" Target="../media/image7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5.png"/><Relationship Id="rId11" Type="http://schemas.openxmlformats.org/officeDocument/2006/relationships/image" Target="../media/image77.png"/><Relationship Id="rId5" Type="http://schemas.openxmlformats.org/officeDocument/2006/relationships/image" Target="../media/image74.png"/><Relationship Id="rId10" Type="http://schemas.openxmlformats.org/officeDocument/2006/relationships/image" Target="../media/image20.png"/><Relationship Id="rId4" Type="http://schemas.openxmlformats.org/officeDocument/2006/relationships/image" Target="../media/image73.png"/><Relationship Id="rId9" Type="http://schemas.openxmlformats.org/officeDocument/2006/relationships/image" Target="../media/image76.png"/><Relationship Id="rId14" Type="http://schemas.openxmlformats.org/officeDocument/2006/relationships/image" Target="../media/image8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bwMode="auto">
          <a:xfrm>
            <a:off x="883076" y="1453341"/>
            <a:ext cx="10305458" cy="142819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1435" tIns="25718" rIns="51435" bIns="25718" numCol="1" rtlCol="0" anchor="t" anchorCtr="0" compatLnSpc="1">
            <a:prstTxWarp prst="textNoShape">
              <a:avLst/>
            </a:prstTxWarp>
            <a:noAutofit/>
          </a:bodyPr>
          <a:lstStyle/>
          <a:p>
            <a:r>
              <a:rPr lang="en-US" sz="3600" b="1" dirty="0">
                <a:latin typeface="+mn-lt"/>
                <a:ea typeface="Abadi MT Condensed Extra Bold" charset="0"/>
                <a:cs typeface="Abadi MT Condensed Extra Bold" charset="0"/>
              </a:rPr>
              <a:t>Learn to Tour: Operator Design for </a:t>
            </a:r>
            <a:br>
              <a:rPr lang="en-US" sz="3600" b="1" dirty="0">
                <a:latin typeface="+mn-lt"/>
                <a:ea typeface="Abadi MT Condensed Extra Bold" charset="0"/>
                <a:cs typeface="Abadi MT Condensed Extra Bold" charset="0"/>
              </a:rPr>
            </a:br>
            <a:r>
              <a:rPr lang="en-US" sz="3600" b="1" dirty="0">
                <a:latin typeface="+mn-lt"/>
                <a:ea typeface="Abadi MT Condensed Extra Bold" charset="0"/>
                <a:cs typeface="Abadi MT Condensed Extra Bold" charset="0"/>
              </a:rPr>
              <a:t>Solution Feasibility Mapping in </a:t>
            </a:r>
            <a:br>
              <a:rPr lang="en-US" sz="3600" b="1" dirty="0">
                <a:latin typeface="+mn-lt"/>
                <a:ea typeface="Abadi MT Condensed Extra Bold" charset="0"/>
                <a:cs typeface="Abadi MT Condensed Extra Bold" charset="0"/>
              </a:rPr>
            </a:br>
            <a:r>
              <a:rPr lang="en-US" sz="3600" b="1" dirty="0">
                <a:latin typeface="+mn-lt"/>
                <a:ea typeface="Abadi MT Condensed Extra Bold" charset="0"/>
                <a:cs typeface="Abadi MT Condensed Extra Bold" charset="0"/>
              </a:rPr>
              <a:t>Pickup-and-Delivery Traveling Salesman Problem</a:t>
            </a:r>
          </a:p>
        </p:txBody>
      </p:sp>
      <p:grpSp>
        <p:nvGrpSpPr>
          <p:cNvPr id="5" name="Group 4"/>
          <p:cNvGrpSpPr/>
          <p:nvPr/>
        </p:nvGrpSpPr>
        <p:grpSpPr>
          <a:xfrm>
            <a:off x="3729502" y="3523489"/>
            <a:ext cx="4682978" cy="2227053"/>
            <a:chOff x="1946845" y="2720854"/>
            <a:chExt cx="5211909" cy="2357179"/>
          </a:xfrm>
        </p:grpSpPr>
        <p:sp>
          <p:nvSpPr>
            <p:cNvPr id="7" name="Rectangle 6"/>
            <p:cNvSpPr/>
            <p:nvPr/>
          </p:nvSpPr>
          <p:spPr>
            <a:xfrm>
              <a:off x="1948236" y="2720854"/>
              <a:ext cx="5210518" cy="2357179"/>
            </a:xfrm>
            <a:prstGeom prst="rect">
              <a:avLst/>
            </a:prstGeom>
            <a:solidFill>
              <a:schemeClr val="bg1"/>
            </a:solidFill>
            <a:ln w="19050">
              <a:solidFill>
                <a:schemeClr val="tx1"/>
              </a:solidFill>
            </a:ln>
            <a:effectLst>
              <a:outerShdw blurRad="76200" dir="18900000" sy="23000" kx="-1200000" algn="bl"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47372" y="4282460"/>
              <a:ext cx="2469766" cy="738918"/>
            </a:xfrm>
            <a:prstGeom prst="rect">
              <a:avLst/>
            </a:prstGeom>
          </p:spPr>
        </p:pic>
        <p:sp>
          <p:nvSpPr>
            <p:cNvPr id="9" name="Rectangle 8"/>
            <p:cNvSpPr/>
            <p:nvPr/>
          </p:nvSpPr>
          <p:spPr>
            <a:xfrm>
              <a:off x="3448986" y="2946561"/>
              <a:ext cx="3408275" cy="244319"/>
            </a:xfrm>
            <a:prstGeom prst="rect">
              <a:avLst/>
            </a:prstGeom>
          </p:spPr>
          <p:txBody>
            <a:bodyPr wrap="square">
              <a:spAutoFit/>
            </a:bodyPr>
            <a:lstStyle/>
            <a:p>
              <a:r>
                <a:rPr lang="en-US" sz="900" kern="0" dirty="0">
                  <a:ln w="22225">
                    <a:noFill/>
                    <a:prstDash val="solid"/>
                  </a:ln>
                  <a:solidFill>
                    <a:schemeClr val="accent1">
                      <a:lumMod val="75000"/>
                    </a:schemeClr>
                  </a:solidFill>
                  <a:latin typeface="Arial" panose="020B0604020202020204" pitchFamily="34" charset="0"/>
                  <a:cs typeface="Arial" panose="020B0604020202020204" pitchFamily="34" charset="0"/>
                </a:rPr>
                <a:t>Civil Engineering &amp; Engineering Mechanics</a:t>
              </a:r>
            </a:p>
          </p:txBody>
        </p:sp>
        <p:pic>
          <p:nvPicPr>
            <p:cNvPr id="10" name="Picture 4" descr="lastslide.jpg"/>
            <p:cNvPicPr>
              <a:picLocks noChangeAspect="1"/>
            </p:cNvPicPr>
            <p:nvPr/>
          </p:nvPicPr>
          <p:blipFill rotWithShape="1">
            <a:blip r:embed="rId4" cstate="print">
              <a:extLst>
                <a:ext uri="{28A0092B-C50C-407E-A947-70E740481C1C}">
                  <a14:useLocalDpi xmlns:a14="http://schemas.microsoft.com/office/drawing/2010/main" val="0"/>
                </a:ext>
              </a:extLst>
            </a:blip>
            <a:srcRect l="3945" t="27070" r="4760" b="31028"/>
            <a:stretch>
              <a:fillRect/>
            </a:stretch>
          </p:blipFill>
          <p:spPr bwMode="auto">
            <a:xfrm>
              <a:off x="1948239" y="4270008"/>
              <a:ext cx="2565400" cy="808024"/>
            </a:xfrm>
            <a:prstGeom prst="rect">
              <a:avLst/>
            </a:prstGeom>
            <a:solidFill>
              <a:schemeClr val="tx1"/>
            </a:solidFill>
            <a:ln>
              <a:solidFill>
                <a:schemeClr val="tx1"/>
              </a:solidFill>
            </a:ln>
            <a:effectLst>
              <a:outerShdw blurRad="76200" dir="18900000" sy="23000" kx="-1200000" algn="bl" rotWithShape="0">
                <a:prstClr val="black">
                  <a:alpha val="20000"/>
                </a:prstClr>
              </a:outerShdw>
            </a:effectLst>
            <a:scene3d>
              <a:camera prst="orthographicFront"/>
              <a:lightRig rig="threePt" dir="t"/>
            </a:scene3d>
            <a:sp3d>
              <a:bevelT/>
            </a:sp3d>
          </p:spPr>
        </p:pic>
        <p:sp>
          <p:nvSpPr>
            <p:cNvPr id="11" name="Rectangle 10"/>
            <p:cNvSpPr/>
            <p:nvPr/>
          </p:nvSpPr>
          <p:spPr>
            <a:xfrm>
              <a:off x="3494298" y="3697018"/>
              <a:ext cx="2387957" cy="439775"/>
            </a:xfrm>
            <a:prstGeom prst="rect">
              <a:avLst/>
            </a:prstGeom>
          </p:spPr>
          <p:txBody>
            <a:bodyPr wrap="square">
              <a:spAutoFit/>
            </a:bodyPr>
            <a:lstStyle/>
            <a:p>
              <a:r>
                <a:rPr lang="en-US" sz="1050" b="1" kern="0" dirty="0">
                  <a:ln w="22225">
                    <a:noFill/>
                    <a:prstDash val="solid"/>
                  </a:ln>
                  <a:solidFill>
                    <a:schemeClr val="accent1">
                      <a:lumMod val="75000"/>
                    </a:schemeClr>
                  </a:solidFill>
                  <a:latin typeface="Arial" panose="020B0604020202020204" pitchFamily="34" charset="0"/>
                  <a:cs typeface="Arial" panose="020B0604020202020204" pitchFamily="34" charset="0"/>
                </a:rPr>
                <a:t>D</a:t>
              </a:r>
              <a:r>
                <a:rPr lang="en-US" sz="1050" kern="0" dirty="0">
                  <a:ln w="22225">
                    <a:noFill/>
                    <a:prstDash val="solid"/>
                  </a:ln>
                  <a:solidFill>
                    <a:schemeClr val="accent1">
                      <a:lumMod val="75000"/>
                    </a:schemeClr>
                  </a:solidFill>
                  <a:latin typeface="Arial" panose="020B0604020202020204" pitchFamily="34" charset="0"/>
                  <a:cs typeface="Arial" panose="020B0604020202020204" pitchFamily="34" charset="0"/>
                </a:rPr>
                <a:t>ata &amp; </a:t>
              </a:r>
              <a:r>
                <a:rPr lang="en-US" sz="1050" b="1" kern="0" dirty="0">
                  <a:ln w="22225">
                    <a:noFill/>
                    <a:prstDash val="solid"/>
                  </a:ln>
                  <a:solidFill>
                    <a:schemeClr val="accent1">
                      <a:lumMod val="75000"/>
                    </a:schemeClr>
                  </a:solidFill>
                  <a:latin typeface="Arial" panose="020B0604020202020204" pitchFamily="34" charset="0"/>
                  <a:cs typeface="Arial" panose="020B0604020202020204" pitchFamily="34" charset="0"/>
                </a:rPr>
                <a:t>i</a:t>
              </a:r>
              <a:r>
                <a:rPr lang="en-US" sz="1050" kern="0" dirty="0">
                  <a:ln w="22225">
                    <a:noFill/>
                    <a:prstDash val="solid"/>
                  </a:ln>
                  <a:solidFill>
                    <a:schemeClr val="accent1">
                      <a:lumMod val="75000"/>
                    </a:schemeClr>
                  </a:solidFill>
                  <a:latin typeface="Arial" panose="020B0604020202020204" pitchFamily="34" charset="0"/>
                  <a:cs typeface="Arial" panose="020B0604020202020204" pitchFamily="34" charset="0"/>
                </a:rPr>
                <a:t>nnovative-</a:t>
              </a:r>
              <a:r>
                <a:rPr lang="en-US" sz="1050" b="1" kern="0" dirty="0">
                  <a:ln w="22225">
                    <a:noFill/>
                    <a:prstDash val="solid"/>
                  </a:ln>
                  <a:solidFill>
                    <a:schemeClr val="accent1">
                      <a:lumMod val="75000"/>
                    </a:schemeClr>
                  </a:solidFill>
                  <a:latin typeface="Arial" panose="020B0604020202020204" pitchFamily="34" charset="0"/>
                  <a:cs typeface="Arial" panose="020B0604020202020204" pitchFamily="34" charset="0"/>
                </a:rPr>
                <a:t>tec</a:t>
              </a:r>
              <a:r>
                <a:rPr lang="en-US" sz="1050" kern="0" dirty="0">
                  <a:ln w="22225">
                    <a:noFill/>
                    <a:prstDash val="solid"/>
                  </a:ln>
                  <a:solidFill>
                    <a:schemeClr val="accent1">
                      <a:lumMod val="75000"/>
                    </a:schemeClr>
                  </a:solidFill>
                  <a:latin typeface="Arial" panose="020B0604020202020204" pitchFamily="34" charset="0"/>
                  <a:cs typeface="Arial" panose="020B0604020202020204" pitchFamily="34" charset="0"/>
                </a:rPr>
                <a:t>hnology driven </a:t>
              </a:r>
              <a:r>
                <a:rPr lang="en-US" sz="1050" b="1" kern="0" dirty="0">
                  <a:ln w="22225">
                    <a:noFill/>
                    <a:prstDash val="solid"/>
                  </a:ln>
                  <a:solidFill>
                    <a:schemeClr val="accent1">
                      <a:lumMod val="75000"/>
                    </a:schemeClr>
                  </a:solidFill>
                  <a:latin typeface="Arial" panose="020B0604020202020204" pitchFamily="34" charset="0"/>
                  <a:cs typeface="Arial" panose="020B0604020202020204" pitchFamily="34" charset="0"/>
                </a:rPr>
                <a:t>T</a:t>
              </a:r>
              <a:r>
                <a:rPr lang="en-US" sz="1050" kern="0" dirty="0">
                  <a:ln w="22225">
                    <a:noFill/>
                    <a:prstDash val="solid"/>
                  </a:ln>
                  <a:solidFill>
                    <a:schemeClr val="accent1">
                      <a:lumMod val="75000"/>
                    </a:schemeClr>
                  </a:solidFill>
                  <a:latin typeface="Arial" panose="020B0604020202020204" pitchFamily="34" charset="0"/>
                  <a:cs typeface="Arial" panose="020B0604020202020204" pitchFamily="34" charset="0"/>
                </a:rPr>
                <a:t>ransportation Lab</a:t>
              </a:r>
            </a:p>
          </p:txBody>
        </p:sp>
        <p:sp>
          <p:nvSpPr>
            <p:cNvPr id="12" name="Rectangle 11"/>
            <p:cNvSpPr/>
            <p:nvPr/>
          </p:nvSpPr>
          <p:spPr>
            <a:xfrm>
              <a:off x="1946845" y="2901731"/>
              <a:ext cx="1083280" cy="317616"/>
            </a:xfrm>
            <a:prstGeom prst="rect">
              <a:avLst/>
            </a:prstGeom>
          </p:spPr>
          <p:txBody>
            <a:bodyPr wrap="none">
              <a:spAutoFit/>
            </a:bodyPr>
            <a:lstStyle/>
            <a:p>
              <a:pPr algn="ctr"/>
              <a:r>
                <a:rPr lang="en-US" sz="1350" b="1" kern="0" dirty="0">
                  <a:ln w="22225">
                    <a:noFill/>
                    <a:prstDash val="solid"/>
                  </a:ln>
                  <a:solidFill>
                    <a:schemeClr val="accent1">
                      <a:lumMod val="75000"/>
                    </a:schemeClr>
                  </a:solidFill>
                  <a:latin typeface="Arial Black" panose="020B0A04020102020204" pitchFamily="34" charset="0"/>
                </a:rPr>
                <a:t>Xu Chen</a:t>
              </a:r>
            </a:p>
          </p:txBody>
        </p:sp>
      </p:grpSp>
      <p:sp>
        <p:nvSpPr>
          <p:cNvPr id="13" name="Rectangle 12"/>
          <p:cNvSpPr/>
          <p:nvPr/>
        </p:nvSpPr>
        <p:spPr>
          <a:xfrm>
            <a:off x="3730752" y="3936467"/>
            <a:ext cx="1348446" cy="300082"/>
          </a:xfrm>
          <a:prstGeom prst="rect">
            <a:avLst/>
          </a:prstGeom>
        </p:spPr>
        <p:txBody>
          <a:bodyPr wrap="none">
            <a:spAutoFit/>
          </a:bodyPr>
          <a:lstStyle/>
          <a:p>
            <a:pPr algn="ctr"/>
            <a:r>
              <a:rPr lang="en-US" sz="1350" b="1" kern="0" dirty="0">
                <a:ln w="22225">
                  <a:noFill/>
                  <a:prstDash val="solid"/>
                </a:ln>
                <a:solidFill>
                  <a:schemeClr val="accent1">
                    <a:lumMod val="75000"/>
                  </a:schemeClr>
                </a:solidFill>
                <a:latin typeface="Arial Black" panose="020B0A04020102020204" pitchFamily="34" charset="0"/>
              </a:rPr>
              <a:t>Bowen Fang</a:t>
            </a:r>
          </a:p>
        </p:txBody>
      </p:sp>
      <p:sp>
        <p:nvSpPr>
          <p:cNvPr id="14" name="Rectangle 13"/>
          <p:cNvSpPr/>
          <p:nvPr/>
        </p:nvSpPr>
        <p:spPr>
          <a:xfrm>
            <a:off x="5098930" y="3957652"/>
            <a:ext cx="3062386" cy="230832"/>
          </a:xfrm>
          <a:prstGeom prst="rect">
            <a:avLst/>
          </a:prstGeom>
        </p:spPr>
        <p:txBody>
          <a:bodyPr wrap="square">
            <a:spAutoFit/>
          </a:bodyPr>
          <a:lstStyle/>
          <a:p>
            <a:r>
              <a:rPr lang="en-US" sz="900" kern="0" dirty="0">
                <a:ln w="22225">
                  <a:noFill/>
                  <a:prstDash val="solid"/>
                </a:ln>
                <a:solidFill>
                  <a:schemeClr val="accent1">
                    <a:lumMod val="75000"/>
                  </a:schemeClr>
                </a:solidFill>
                <a:latin typeface="Arial" panose="020B0604020202020204" pitchFamily="34" charset="0"/>
                <a:cs typeface="Arial" panose="020B0604020202020204" pitchFamily="34" charset="0"/>
              </a:rPr>
              <a:t>Industrial Engineering &amp; Operation Research</a:t>
            </a:r>
          </a:p>
        </p:txBody>
      </p:sp>
      <p:sp>
        <p:nvSpPr>
          <p:cNvPr id="15" name="Rectangle 14"/>
          <p:cNvSpPr/>
          <p:nvPr/>
        </p:nvSpPr>
        <p:spPr>
          <a:xfrm>
            <a:off x="3750484" y="4181867"/>
            <a:ext cx="915636" cy="300082"/>
          </a:xfrm>
          <a:prstGeom prst="rect">
            <a:avLst/>
          </a:prstGeom>
        </p:spPr>
        <p:txBody>
          <a:bodyPr wrap="none">
            <a:spAutoFit/>
          </a:bodyPr>
          <a:lstStyle/>
          <a:p>
            <a:pPr algn="ctr"/>
            <a:r>
              <a:rPr lang="en-US" sz="1350" b="1" kern="0" dirty="0">
                <a:ln w="22225">
                  <a:noFill/>
                  <a:prstDash val="solid"/>
                </a:ln>
                <a:solidFill>
                  <a:schemeClr val="accent1">
                    <a:lumMod val="75000"/>
                  </a:schemeClr>
                </a:solidFill>
                <a:latin typeface="Arial Black" panose="020B0A04020102020204" pitchFamily="34" charset="0"/>
              </a:rPr>
              <a:t>Xuan Di</a:t>
            </a:r>
          </a:p>
        </p:txBody>
      </p:sp>
      <p:sp>
        <p:nvSpPr>
          <p:cNvPr id="16" name="Rectangle 15"/>
          <p:cNvSpPr/>
          <p:nvPr/>
        </p:nvSpPr>
        <p:spPr>
          <a:xfrm>
            <a:off x="5098930" y="4180539"/>
            <a:ext cx="3062386" cy="230832"/>
          </a:xfrm>
          <a:prstGeom prst="rect">
            <a:avLst/>
          </a:prstGeom>
        </p:spPr>
        <p:txBody>
          <a:bodyPr wrap="square">
            <a:spAutoFit/>
          </a:bodyPr>
          <a:lstStyle/>
          <a:p>
            <a:r>
              <a:rPr lang="en-US" sz="900" kern="0" dirty="0">
                <a:ln w="22225">
                  <a:noFill/>
                  <a:prstDash val="solid"/>
                </a:ln>
                <a:solidFill>
                  <a:schemeClr val="accent1">
                    <a:lumMod val="75000"/>
                  </a:schemeClr>
                </a:solidFill>
                <a:latin typeface="Arial" panose="020B0604020202020204" pitchFamily="34" charset="0"/>
                <a:cs typeface="Arial" panose="020B0604020202020204" pitchFamily="34" charset="0"/>
              </a:rPr>
              <a:t>Civil Engineering &amp; </a:t>
            </a:r>
            <a:r>
              <a:rPr lang="en-US" sz="900" kern="0">
                <a:ln w="22225">
                  <a:noFill/>
                  <a:prstDash val="solid"/>
                </a:ln>
                <a:solidFill>
                  <a:schemeClr val="accent1">
                    <a:lumMod val="75000"/>
                  </a:schemeClr>
                </a:solidFill>
                <a:latin typeface="Arial" panose="020B0604020202020204" pitchFamily="34" charset="0"/>
                <a:cs typeface="Arial" panose="020B0604020202020204" pitchFamily="34" charset="0"/>
              </a:rPr>
              <a:t>Engineering Mechanics</a:t>
            </a:r>
            <a:endParaRPr lang="en-US" sz="900" kern="0" dirty="0">
              <a:ln w="22225">
                <a:noFill/>
                <a:prstDash val="solid"/>
              </a:ln>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3764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Parallelogram 46"/>
          <p:cNvSpPr/>
          <p:nvPr/>
        </p:nvSpPr>
        <p:spPr>
          <a:xfrm>
            <a:off x="322656" y="2307093"/>
            <a:ext cx="1928707" cy="1634129"/>
          </a:xfrm>
          <a:prstGeom prst="parallelogram">
            <a:avLst>
              <a:gd name="adj" fmla="val 0"/>
            </a:avLst>
          </a:prstGeom>
          <a:solidFill>
            <a:schemeClr val="bg1"/>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0" name="Oval 49"/>
          <p:cNvSpPr/>
          <p:nvPr/>
        </p:nvSpPr>
        <p:spPr>
          <a:xfrm>
            <a:off x="675813" y="2881237"/>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39" name="Oval 38"/>
          <p:cNvSpPr/>
          <p:nvPr/>
        </p:nvSpPr>
        <p:spPr>
          <a:xfrm>
            <a:off x="1640166" y="2735478"/>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40" name="Oval 39"/>
          <p:cNvSpPr/>
          <p:nvPr/>
        </p:nvSpPr>
        <p:spPr>
          <a:xfrm>
            <a:off x="1113444" y="2593217"/>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41" name="Oval 40"/>
          <p:cNvSpPr/>
          <p:nvPr/>
        </p:nvSpPr>
        <p:spPr>
          <a:xfrm>
            <a:off x="1765782" y="3262434"/>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43" name="Oval 42"/>
          <p:cNvSpPr/>
          <p:nvPr/>
        </p:nvSpPr>
        <p:spPr>
          <a:xfrm>
            <a:off x="905967" y="3452869"/>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45" name="Straight Arrow Connector 44"/>
          <p:cNvCxnSpPr>
            <a:stCxn id="50" idx="7"/>
            <a:endCxn id="40" idx="2"/>
          </p:cNvCxnSpPr>
          <p:nvPr/>
        </p:nvCxnSpPr>
        <p:spPr>
          <a:xfrm flipV="1">
            <a:off x="838359" y="2688435"/>
            <a:ext cx="275085" cy="220691"/>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39" idx="5"/>
            <a:endCxn id="41" idx="7"/>
          </p:cNvCxnSpPr>
          <p:nvPr/>
        </p:nvCxnSpPr>
        <p:spPr>
          <a:xfrm>
            <a:off x="1802712" y="2898024"/>
            <a:ext cx="125616" cy="39229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Curved Connector 53"/>
          <p:cNvCxnSpPr>
            <a:stCxn id="43" idx="2"/>
            <a:endCxn id="50" idx="3"/>
          </p:cNvCxnSpPr>
          <p:nvPr/>
        </p:nvCxnSpPr>
        <p:spPr>
          <a:xfrm rot="10800000">
            <a:off x="703703" y="3043783"/>
            <a:ext cx="202265" cy="504304"/>
          </a:xfrm>
          <a:prstGeom prst="curvedConnector2">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5" name="Curved Connector 54"/>
          <p:cNvCxnSpPr>
            <a:endCxn id="39" idx="4"/>
          </p:cNvCxnSpPr>
          <p:nvPr/>
        </p:nvCxnSpPr>
        <p:spPr>
          <a:xfrm>
            <a:off x="1340809" y="2676242"/>
            <a:ext cx="394575" cy="249671"/>
          </a:xfrm>
          <a:prstGeom prst="curvedConnector4">
            <a:avLst>
              <a:gd name="adj1" fmla="val 37934"/>
              <a:gd name="adj2" fmla="val 191560"/>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0" name="Curved Connector 59"/>
          <p:cNvCxnSpPr>
            <a:stCxn id="41" idx="3"/>
          </p:cNvCxnSpPr>
          <p:nvPr/>
        </p:nvCxnSpPr>
        <p:spPr>
          <a:xfrm rot="5400000">
            <a:off x="1333483" y="3183116"/>
            <a:ext cx="218324" cy="702053"/>
          </a:xfrm>
          <a:prstGeom prst="curvedConnector2">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55131" y="3517776"/>
            <a:ext cx="366455" cy="369332"/>
          </a:xfrm>
          <a:prstGeom prst="rect">
            <a:avLst/>
          </a:prstGeom>
          <a:noFill/>
        </p:spPr>
        <p:txBody>
          <a:bodyPr wrap="square" rtlCol="0">
            <a:spAutoFit/>
          </a:bodyPr>
          <a:lstStyle/>
          <a:p>
            <a:r>
              <a:rPr lang="en-US"/>
              <a:t>0</a:t>
            </a:r>
            <a:endParaRPr lang="en-US" dirty="0"/>
          </a:p>
        </p:txBody>
      </p:sp>
      <mc:AlternateContent xmlns:mc="http://schemas.openxmlformats.org/markup-compatibility/2006" xmlns:a14="http://schemas.microsoft.com/office/drawing/2010/main">
        <mc:Choice Requires="a14">
          <p:sp>
            <p:nvSpPr>
              <p:cNvPr id="64" name="TextBox 63"/>
              <p:cNvSpPr txBox="1"/>
              <p:nvPr/>
            </p:nvSpPr>
            <p:spPr>
              <a:xfrm>
                <a:off x="404856" y="2777844"/>
                <a:ext cx="36645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charset="0"/>
                        </a:rPr>
                        <m:t>𝑖</m:t>
                      </m:r>
                    </m:oMath>
                  </m:oMathPara>
                </a14:m>
                <a:endParaRPr lang="en-US" dirty="0"/>
              </a:p>
            </p:txBody>
          </p:sp>
        </mc:Choice>
        <mc:Fallback xmlns="">
          <p:sp>
            <p:nvSpPr>
              <p:cNvPr id="64" name="TextBox 63"/>
              <p:cNvSpPr txBox="1">
                <a:spLocks noRot="1" noChangeAspect="1" noMove="1" noResize="1" noEditPoints="1" noAdjustHandles="1" noChangeArrowheads="1" noChangeShapeType="1" noTextEdit="1"/>
              </p:cNvSpPr>
              <p:nvPr/>
            </p:nvSpPr>
            <p:spPr>
              <a:xfrm>
                <a:off x="404856" y="2777844"/>
                <a:ext cx="366455" cy="369332"/>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1131708" y="2312441"/>
                <a:ext cx="79599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charset="0"/>
                        </a:rPr>
                        <m:t>𝑛</m:t>
                      </m:r>
                      <m:r>
                        <a:rPr lang="en-US" b="0" i="1" smtClean="0">
                          <a:latin typeface="Cambria Math" charset="0"/>
                        </a:rPr>
                        <m:t>+</m:t>
                      </m:r>
                      <m:r>
                        <a:rPr lang="en-US" b="0" i="1" smtClean="0">
                          <a:latin typeface="Cambria Math" charset="0"/>
                        </a:rPr>
                        <m:t>𝑖</m:t>
                      </m:r>
                    </m:oMath>
                  </m:oMathPara>
                </a14:m>
                <a:endParaRPr lang="en-US" dirty="0"/>
              </a:p>
            </p:txBody>
          </p:sp>
        </mc:Choice>
        <mc:Fallback xmlns="">
          <p:sp>
            <p:nvSpPr>
              <p:cNvPr id="65" name="TextBox 64"/>
              <p:cNvSpPr txBox="1">
                <a:spLocks noRot="1" noChangeAspect="1" noMove="1" noResize="1" noEditPoints="1" noAdjustHandles="1" noChangeArrowheads="1" noChangeShapeType="1" noTextEdit="1"/>
              </p:cNvSpPr>
              <p:nvPr/>
            </p:nvSpPr>
            <p:spPr>
              <a:xfrm>
                <a:off x="1131708" y="2312441"/>
                <a:ext cx="795992" cy="369332"/>
              </a:xfrm>
              <a:prstGeom prst="rect">
                <a:avLst/>
              </a:prstGeom>
              <a:blipFill rotWithShape="0">
                <a:blip r:embed="rId4"/>
                <a:stretch>
                  <a:fillRect/>
                </a:stretch>
              </a:blipFill>
            </p:spPr>
            <p:txBody>
              <a:bodyPr/>
              <a:lstStyle/>
              <a:p>
                <a:r>
                  <a:rPr lang="en-US">
                    <a:noFill/>
                  </a:rPr>
                  <a:t> </a:t>
                </a:r>
              </a:p>
            </p:txBody>
          </p:sp>
        </mc:Fallback>
      </mc:AlternateContent>
      <p:sp>
        <p:nvSpPr>
          <p:cNvPr id="102" name="Rounded Rectangle 101"/>
          <p:cNvSpPr/>
          <p:nvPr/>
        </p:nvSpPr>
        <p:spPr>
          <a:xfrm>
            <a:off x="117537" y="2090053"/>
            <a:ext cx="2373518" cy="2274366"/>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03" name="TextBox 102"/>
              <p:cNvSpPr txBox="1"/>
              <p:nvPr/>
            </p:nvSpPr>
            <p:spPr>
              <a:xfrm>
                <a:off x="440046" y="3955402"/>
                <a:ext cx="1928707" cy="369332"/>
              </a:xfrm>
              <a:prstGeom prst="rect">
                <a:avLst/>
              </a:prstGeom>
              <a:noFill/>
            </p:spPr>
            <p:txBody>
              <a:bodyPr wrap="square" rtlCol="0">
                <a:spAutoFit/>
              </a:bodyPr>
              <a:lstStyle/>
              <a:p>
                <a:r>
                  <a:rPr lang="en-US" b="1" dirty="0"/>
                  <a:t>Initial tour </a:t>
                </a:r>
                <a14:m>
                  <m:oMath xmlns:m="http://schemas.openxmlformats.org/officeDocument/2006/math">
                    <m:r>
                      <a:rPr lang="en-US" b="0" i="1" smtClean="0">
                        <a:latin typeface="Cambria Math" charset="0"/>
                      </a:rPr>
                      <m:t>𝑠</m:t>
                    </m:r>
                  </m:oMath>
                </a14:m>
                <a:endParaRPr lang="en-US" dirty="0"/>
              </a:p>
            </p:txBody>
          </p:sp>
        </mc:Choice>
        <mc:Fallback xmlns="">
          <p:sp>
            <p:nvSpPr>
              <p:cNvPr id="103" name="TextBox 102"/>
              <p:cNvSpPr txBox="1">
                <a:spLocks noRot="1" noChangeAspect="1" noMove="1" noResize="1" noEditPoints="1" noAdjustHandles="1" noChangeArrowheads="1" noChangeShapeType="1" noTextEdit="1"/>
              </p:cNvSpPr>
              <p:nvPr/>
            </p:nvSpPr>
            <p:spPr>
              <a:xfrm>
                <a:off x="440046" y="3955402"/>
                <a:ext cx="1928707" cy="369332"/>
              </a:xfrm>
              <a:prstGeom prst="rect">
                <a:avLst/>
              </a:prstGeom>
              <a:blipFill rotWithShape="0">
                <a:blip r:embed="rId5"/>
                <a:stretch>
                  <a:fillRect l="-2524" t="-10000" b="-26667"/>
                </a:stretch>
              </a:blipFill>
            </p:spPr>
            <p:txBody>
              <a:bodyPr/>
              <a:lstStyle/>
              <a:p>
                <a:r>
                  <a:rPr lang="en-US">
                    <a:noFill/>
                  </a:rPr>
                  <a:t> </a:t>
                </a:r>
              </a:p>
            </p:txBody>
          </p:sp>
        </mc:Fallback>
      </mc:AlternateContent>
      <p:sp>
        <p:nvSpPr>
          <p:cNvPr id="106" name="Parallelogram 105"/>
          <p:cNvSpPr/>
          <p:nvPr/>
        </p:nvSpPr>
        <p:spPr>
          <a:xfrm>
            <a:off x="10120396" y="2037521"/>
            <a:ext cx="1689837" cy="1451438"/>
          </a:xfrm>
          <a:prstGeom prst="parallelogram">
            <a:avLst>
              <a:gd name="adj" fmla="val 0"/>
            </a:avLst>
          </a:prstGeom>
          <a:solidFill>
            <a:schemeClr val="bg1"/>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7" name="Oval 106"/>
          <p:cNvSpPr/>
          <p:nvPr/>
        </p:nvSpPr>
        <p:spPr>
          <a:xfrm>
            <a:off x="10351034" y="2589324"/>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8" name="Oval 107"/>
          <p:cNvSpPr/>
          <p:nvPr/>
        </p:nvSpPr>
        <p:spPr>
          <a:xfrm>
            <a:off x="11315387" y="2443565"/>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9" name="Oval 108"/>
          <p:cNvSpPr/>
          <p:nvPr/>
        </p:nvSpPr>
        <p:spPr>
          <a:xfrm>
            <a:off x="10788665" y="2301304"/>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0" name="Oval 109"/>
          <p:cNvSpPr/>
          <p:nvPr/>
        </p:nvSpPr>
        <p:spPr>
          <a:xfrm>
            <a:off x="11441003" y="2970521"/>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1" name="Oval 110"/>
          <p:cNvSpPr/>
          <p:nvPr/>
        </p:nvSpPr>
        <p:spPr>
          <a:xfrm>
            <a:off x="10581188" y="3160956"/>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112" name="Straight Arrow Connector 111"/>
          <p:cNvCxnSpPr>
            <a:endCxn id="108" idx="2"/>
          </p:cNvCxnSpPr>
          <p:nvPr/>
        </p:nvCxnSpPr>
        <p:spPr>
          <a:xfrm flipV="1">
            <a:off x="10513580" y="2538783"/>
            <a:ext cx="801807" cy="78431"/>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108" idx="1"/>
            <a:endCxn id="109" idx="7"/>
          </p:cNvCxnSpPr>
          <p:nvPr/>
        </p:nvCxnSpPr>
        <p:spPr>
          <a:xfrm flipH="1" flipV="1">
            <a:off x="10951211" y="2329193"/>
            <a:ext cx="392065" cy="14226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4" name="Curved Connector 113"/>
          <p:cNvCxnSpPr/>
          <p:nvPr/>
        </p:nvCxnSpPr>
        <p:spPr>
          <a:xfrm rot="10800000">
            <a:off x="10378924" y="2751870"/>
            <a:ext cx="202265" cy="504304"/>
          </a:xfrm>
          <a:prstGeom prst="curvedConnector2">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5" name="Curved Connector 114"/>
          <p:cNvCxnSpPr>
            <a:stCxn id="109" idx="3"/>
            <a:endCxn id="110" idx="1"/>
          </p:cNvCxnSpPr>
          <p:nvPr/>
        </p:nvCxnSpPr>
        <p:spPr>
          <a:xfrm rot="16200000" flipH="1">
            <a:off x="10875443" y="2404961"/>
            <a:ext cx="534560" cy="652338"/>
          </a:xfrm>
          <a:prstGeom prst="curvedConnector3">
            <a:avLst>
              <a:gd name="adj1" fmla="val 50000"/>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6" name="Curved Connector 115"/>
          <p:cNvCxnSpPr/>
          <p:nvPr/>
        </p:nvCxnSpPr>
        <p:spPr>
          <a:xfrm rot="5400000">
            <a:off x="11008704" y="2891203"/>
            <a:ext cx="218324" cy="702053"/>
          </a:xfrm>
          <a:prstGeom prst="curvedConnector2">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10330352" y="3225863"/>
            <a:ext cx="366455" cy="369332"/>
          </a:xfrm>
          <a:prstGeom prst="rect">
            <a:avLst/>
          </a:prstGeom>
          <a:noFill/>
        </p:spPr>
        <p:txBody>
          <a:bodyPr wrap="square" rtlCol="0">
            <a:spAutoFit/>
          </a:bodyPr>
          <a:lstStyle/>
          <a:p>
            <a:r>
              <a:rPr lang="en-US"/>
              <a:t>0</a:t>
            </a:r>
            <a:endParaRPr lang="en-US" dirty="0"/>
          </a:p>
        </p:txBody>
      </p:sp>
      <p:sp>
        <p:nvSpPr>
          <p:cNvPr id="121" name="TextBox 120"/>
          <p:cNvSpPr txBox="1"/>
          <p:nvPr/>
        </p:nvSpPr>
        <p:spPr>
          <a:xfrm>
            <a:off x="10285286" y="3479698"/>
            <a:ext cx="2225700" cy="338554"/>
          </a:xfrm>
          <a:prstGeom prst="rect">
            <a:avLst/>
          </a:prstGeom>
          <a:noFill/>
        </p:spPr>
        <p:txBody>
          <a:bodyPr wrap="square" rtlCol="0">
            <a:spAutoFit/>
          </a:bodyPr>
          <a:lstStyle/>
          <a:p>
            <a:r>
              <a:rPr lang="en-US" sz="1600" b="1" dirty="0"/>
              <a:t>minimum </a:t>
            </a:r>
            <a:r>
              <a:rPr lang="en-US" sz="1600" b="1"/>
              <a:t>cost tour</a:t>
            </a:r>
            <a:endParaRPr lang="en-US" sz="1600" b="1" dirty="0"/>
          </a:p>
        </p:txBody>
      </p:sp>
      <p:cxnSp>
        <p:nvCxnSpPr>
          <p:cNvPr id="127" name="Elbow Connector 126"/>
          <p:cNvCxnSpPr>
            <a:stCxn id="106" idx="2"/>
            <a:endCxn id="132" idx="3"/>
          </p:cNvCxnSpPr>
          <p:nvPr/>
        </p:nvCxnSpPr>
        <p:spPr>
          <a:xfrm>
            <a:off x="11810233" y="2763240"/>
            <a:ext cx="117124" cy="1943872"/>
          </a:xfrm>
          <a:prstGeom prst="bentConnector3">
            <a:avLst>
              <a:gd name="adj1" fmla="val 141595"/>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2" name="Diamond 131"/>
          <p:cNvSpPr/>
          <p:nvPr/>
        </p:nvSpPr>
        <p:spPr>
          <a:xfrm>
            <a:off x="8949696" y="4293873"/>
            <a:ext cx="2977661" cy="826477"/>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Check convergence</a:t>
            </a:r>
            <a:endParaRPr lang="en-US" dirty="0">
              <a:solidFill>
                <a:schemeClr val="tx1"/>
              </a:solidFill>
            </a:endParaRPr>
          </a:p>
        </p:txBody>
      </p:sp>
      <p:cxnSp>
        <p:nvCxnSpPr>
          <p:cNvPr id="136" name="Straight Arrow Connector 135"/>
          <p:cNvCxnSpPr>
            <a:endCxn id="137" idx="0"/>
          </p:cNvCxnSpPr>
          <p:nvPr/>
        </p:nvCxnSpPr>
        <p:spPr>
          <a:xfrm flipH="1">
            <a:off x="10452856" y="5102646"/>
            <a:ext cx="1" cy="30884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Rectangle 136"/>
          <p:cNvSpPr/>
          <p:nvPr/>
        </p:nvSpPr>
        <p:spPr>
          <a:xfrm>
            <a:off x="9329549" y="5411493"/>
            <a:ext cx="2246613" cy="3868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Output tour and cost</a:t>
            </a:r>
          </a:p>
        </p:txBody>
      </p:sp>
      <p:sp>
        <p:nvSpPr>
          <p:cNvPr id="140" name="TextBox 139"/>
          <p:cNvSpPr txBox="1"/>
          <p:nvPr/>
        </p:nvSpPr>
        <p:spPr>
          <a:xfrm>
            <a:off x="10092474" y="5042161"/>
            <a:ext cx="475756" cy="369332"/>
          </a:xfrm>
          <a:prstGeom prst="rect">
            <a:avLst/>
          </a:prstGeom>
          <a:noFill/>
        </p:spPr>
        <p:txBody>
          <a:bodyPr wrap="square" rtlCol="0">
            <a:spAutoFit/>
          </a:bodyPr>
          <a:lstStyle/>
          <a:p>
            <a:r>
              <a:rPr lang="en-US" b="1"/>
              <a:t>Y</a:t>
            </a:r>
          </a:p>
        </p:txBody>
      </p:sp>
      <p:cxnSp>
        <p:nvCxnSpPr>
          <p:cNvPr id="141" name="Elbow Connector 140"/>
          <p:cNvCxnSpPr>
            <a:stCxn id="132" idx="1"/>
            <a:endCxn id="102" idx="2"/>
          </p:cNvCxnSpPr>
          <p:nvPr/>
        </p:nvCxnSpPr>
        <p:spPr>
          <a:xfrm rot="10800000">
            <a:off x="1304296" y="4364420"/>
            <a:ext cx="7645400" cy="342693"/>
          </a:xfrm>
          <a:prstGeom prst="bentConnector2">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4" name="TextBox 143"/>
          <p:cNvSpPr txBox="1"/>
          <p:nvPr/>
        </p:nvSpPr>
        <p:spPr>
          <a:xfrm>
            <a:off x="8589670" y="4402975"/>
            <a:ext cx="475756" cy="369332"/>
          </a:xfrm>
          <a:prstGeom prst="rect">
            <a:avLst/>
          </a:prstGeom>
          <a:noFill/>
        </p:spPr>
        <p:txBody>
          <a:bodyPr wrap="square" rtlCol="0">
            <a:spAutoFit/>
          </a:bodyPr>
          <a:lstStyle/>
          <a:p>
            <a:r>
              <a:rPr lang="en-US" b="1" dirty="0"/>
              <a:t>N</a:t>
            </a:r>
          </a:p>
        </p:txBody>
      </p:sp>
      <p:sp>
        <p:nvSpPr>
          <p:cNvPr id="145" name="Rounded Rectangle 144"/>
          <p:cNvSpPr/>
          <p:nvPr/>
        </p:nvSpPr>
        <p:spPr>
          <a:xfrm>
            <a:off x="2774191" y="860071"/>
            <a:ext cx="2794963" cy="3718705"/>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ounded Rectangle 191"/>
          <p:cNvSpPr/>
          <p:nvPr/>
        </p:nvSpPr>
        <p:spPr>
          <a:xfrm>
            <a:off x="3202881" y="936068"/>
            <a:ext cx="2113507" cy="1153985"/>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p:txBody>
      </p:sp>
      <mc:AlternateContent xmlns:mc="http://schemas.openxmlformats.org/markup-compatibility/2006" xmlns:a14="http://schemas.microsoft.com/office/drawing/2010/main">
        <mc:Choice Requires="a14">
          <p:sp>
            <p:nvSpPr>
              <p:cNvPr id="201" name="TextBox 200"/>
              <p:cNvSpPr txBox="1"/>
              <p:nvPr/>
            </p:nvSpPr>
            <p:spPr>
              <a:xfrm>
                <a:off x="2962032" y="915862"/>
                <a:ext cx="1389796"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charset="0"/>
                            </a:rPr>
                            <m:t>𝜋</m:t>
                          </m:r>
                        </m:e>
                        <m:sub>
                          <m:r>
                            <a:rPr lang="en-US" b="0" i="1" smtClean="0">
                              <a:latin typeface="Cambria Math" charset="0"/>
                            </a:rPr>
                            <m:t>𝜃</m:t>
                          </m:r>
                        </m:sub>
                      </m:sSub>
                      <m:r>
                        <a:rPr lang="en-US" b="0" i="1" smtClean="0">
                          <a:latin typeface="Cambria Math" charset="0"/>
                        </a:rPr>
                        <m:t>(</m:t>
                      </m:r>
                      <m:r>
                        <a:rPr lang="en-US" b="0" i="1" smtClean="0">
                          <a:latin typeface="Cambria Math" charset="0"/>
                        </a:rPr>
                        <m:t>𝑠</m:t>
                      </m:r>
                      <m:r>
                        <a:rPr lang="en-US" b="0" i="1" smtClean="0">
                          <a:latin typeface="Cambria Math" charset="0"/>
                        </a:rPr>
                        <m:t>)</m:t>
                      </m:r>
                    </m:oMath>
                  </m:oMathPara>
                </a14:m>
                <a:endParaRPr lang="en-US" dirty="0"/>
              </a:p>
            </p:txBody>
          </p:sp>
        </mc:Choice>
        <mc:Fallback xmlns="">
          <p:sp>
            <p:nvSpPr>
              <p:cNvPr id="201" name="TextBox 200"/>
              <p:cNvSpPr txBox="1">
                <a:spLocks noRot="1" noChangeAspect="1" noMove="1" noResize="1" noEditPoints="1" noAdjustHandles="1" noChangeArrowheads="1" noChangeShapeType="1" noTextEdit="1"/>
              </p:cNvSpPr>
              <p:nvPr/>
            </p:nvSpPr>
            <p:spPr>
              <a:xfrm>
                <a:off x="2962032" y="915862"/>
                <a:ext cx="1389796" cy="276999"/>
              </a:xfrm>
              <a:prstGeom prst="rect">
                <a:avLst/>
              </a:prstGeom>
              <a:blipFill rotWithShape="0">
                <a:blip r:embed="rId6"/>
                <a:stretch>
                  <a:fillRect t="-2174" b="-326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2" name="Rectangle 201"/>
              <p:cNvSpPr/>
              <p:nvPr/>
            </p:nvSpPr>
            <p:spPr>
              <a:xfrm>
                <a:off x="3587692" y="1152648"/>
                <a:ext cx="1510670" cy="646331"/>
              </a:xfrm>
              <a:prstGeom prst="rect">
                <a:avLst/>
              </a:prstGeom>
            </p:spPr>
            <p:txBody>
              <a:bodyPr wrap="none">
                <a:spAutoFit/>
              </a:bodyPr>
              <a:lstStyle/>
              <a:p>
                <a:pPr algn="ctr"/>
                <a:r>
                  <a:rPr lang="en-US" dirty="0"/>
                  <a:t>action</a:t>
                </a:r>
                <a:r>
                  <a:rPr lang="en-US" b="1" dirty="0"/>
                  <a:t> </a:t>
                </a:r>
                <a14:m>
                  <m:oMath xmlns:m="http://schemas.openxmlformats.org/officeDocument/2006/math">
                    <m:r>
                      <a:rPr lang="en-US" b="0" i="1" smtClean="0">
                        <a:latin typeface="Cambria Math" charset="0"/>
                      </a:rPr>
                      <m:t>𝑎</m:t>
                    </m:r>
                    <m:r>
                      <a:rPr lang="en-US" b="1" i="1" smtClean="0">
                        <a:latin typeface="Cambria Math" charset="0"/>
                      </a:rPr>
                      <m:t> </m:t>
                    </m:r>
                  </m:oMath>
                </a14:m>
                <a:r>
                  <a:rPr lang="en-US" dirty="0"/>
                  <a:t>from</a:t>
                </a:r>
                <a:r>
                  <a:rPr lang="en-US" b="1" dirty="0"/>
                  <a:t> </a:t>
                </a:r>
              </a:p>
              <a:p>
                <a:pPr algn="ctr"/>
                <a:r>
                  <a:rPr lang="en-US" dirty="0"/>
                  <a:t>operator set</a:t>
                </a:r>
                <a:endParaRPr lang="en-US" i="1" dirty="0">
                  <a:latin typeface="Cambria Math" charset="0"/>
                </a:endParaRPr>
              </a:p>
            </p:txBody>
          </p:sp>
        </mc:Choice>
        <mc:Fallback xmlns="">
          <p:sp>
            <p:nvSpPr>
              <p:cNvPr id="202" name="Rectangle 201"/>
              <p:cNvSpPr>
                <a:spLocks noRot="1" noChangeAspect="1" noMove="1" noResize="1" noEditPoints="1" noAdjustHandles="1" noChangeArrowheads="1" noChangeShapeType="1" noTextEdit="1"/>
              </p:cNvSpPr>
              <p:nvPr/>
            </p:nvSpPr>
            <p:spPr>
              <a:xfrm>
                <a:off x="3587692" y="1152648"/>
                <a:ext cx="1510670" cy="646331"/>
              </a:xfrm>
              <a:prstGeom prst="rect">
                <a:avLst/>
              </a:prstGeom>
              <a:blipFill rotWithShape="0">
                <a:blip r:embed="rId7"/>
                <a:stretch>
                  <a:fillRect l="-3239" t="-55660" b="-26415"/>
                </a:stretch>
              </a:blipFill>
            </p:spPr>
            <p:txBody>
              <a:bodyPr/>
              <a:lstStyle/>
              <a:p>
                <a:r>
                  <a:rPr lang="en-US">
                    <a:noFill/>
                  </a:rPr>
                  <a:t> </a:t>
                </a:r>
              </a:p>
            </p:txBody>
          </p:sp>
        </mc:Fallback>
      </mc:AlternateContent>
      <p:cxnSp>
        <p:nvCxnSpPr>
          <p:cNvPr id="212" name="Elbow Connector 211"/>
          <p:cNvCxnSpPr>
            <a:stCxn id="102" idx="3"/>
            <a:endCxn id="192" idx="1"/>
          </p:cNvCxnSpPr>
          <p:nvPr/>
        </p:nvCxnSpPr>
        <p:spPr>
          <a:xfrm flipV="1">
            <a:off x="2491055" y="1513061"/>
            <a:ext cx="711826" cy="171417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9" name="Parallelogram 218"/>
          <p:cNvSpPr/>
          <p:nvPr/>
        </p:nvSpPr>
        <p:spPr>
          <a:xfrm>
            <a:off x="3486017" y="2619724"/>
            <a:ext cx="1626314" cy="1525015"/>
          </a:xfrm>
          <a:prstGeom prst="parallelogram">
            <a:avLst>
              <a:gd name="adj" fmla="val 0"/>
            </a:avLst>
          </a:prstGeom>
          <a:solidFill>
            <a:schemeClr val="bg1"/>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0" name="Oval 219"/>
          <p:cNvSpPr/>
          <p:nvPr/>
        </p:nvSpPr>
        <p:spPr>
          <a:xfrm>
            <a:off x="3706002" y="3192817"/>
            <a:ext cx="160577"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221" name="Oval 220"/>
          <p:cNvSpPr/>
          <p:nvPr/>
        </p:nvSpPr>
        <p:spPr>
          <a:xfrm>
            <a:off x="4670355" y="3047058"/>
            <a:ext cx="160577"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222" name="Oval 221"/>
          <p:cNvSpPr/>
          <p:nvPr/>
        </p:nvSpPr>
        <p:spPr>
          <a:xfrm>
            <a:off x="4143633" y="2904797"/>
            <a:ext cx="160577"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23" name="Oval 222"/>
          <p:cNvSpPr/>
          <p:nvPr/>
        </p:nvSpPr>
        <p:spPr>
          <a:xfrm>
            <a:off x="4795971" y="3574014"/>
            <a:ext cx="160577"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24" name="Oval 223"/>
          <p:cNvSpPr/>
          <p:nvPr/>
        </p:nvSpPr>
        <p:spPr>
          <a:xfrm>
            <a:off x="3936156" y="3764449"/>
            <a:ext cx="160577"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225" name="Straight Arrow Connector 224"/>
          <p:cNvCxnSpPr>
            <a:endCxn id="221" idx="2"/>
          </p:cNvCxnSpPr>
          <p:nvPr/>
        </p:nvCxnSpPr>
        <p:spPr>
          <a:xfrm flipV="1">
            <a:off x="3863417" y="3142276"/>
            <a:ext cx="806938" cy="78433"/>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26" name="Straight Arrow Connector 225"/>
          <p:cNvCxnSpPr>
            <a:stCxn id="221" idx="5"/>
            <a:endCxn id="223" idx="1"/>
          </p:cNvCxnSpPr>
          <p:nvPr/>
        </p:nvCxnSpPr>
        <p:spPr>
          <a:xfrm>
            <a:off x="4807416" y="3209604"/>
            <a:ext cx="12071" cy="39229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7" name="Curved Connector 226"/>
          <p:cNvCxnSpPr/>
          <p:nvPr/>
        </p:nvCxnSpPr>
        <p:spPr>
          <a:xfrm rot="16200000" flipV="1">
            <a:off x="3577744" y="3506382"/>
            <a:ext cx="504304" cy="202265"/>
          </a:xfrm>
          <a:prstGeom prst="curvedConnector3">
            <a:avLst>
              <a:gd name="adj1" fmla="val 50000"/>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28" name="Curved Connector 227"/>
          <p:cNvCxnSpPr>
            <a:stCxn id="223" idx="2"/>
            <a:endCxn id="222" idx="5"/>
          </p:cNvCxnSpPr>
          <p:nvPr/>
        </p:nvCxnSpPr>
        <p:spPr>
          <a:xfrm rot="10800000">
            <a:off x="4280695" y="3067344"/>
            <a:ext cx="515277" cy="601889"/>
          </a:xfrm>
          <a:prstGeom prst="curvedConnector2">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29" name="Curved Connector 228"/>
          <p:cNvCxnSpPr>
            <a:stCxn id="222" idx="2"/>
            <a:endCxn id="224" idx="0"/>
          </p:cNvCxnSpPr>
          <p:nvPr/>
        </p:nvCxnSpPr>
        <p:spPr>
          <a:xfrm rot="10800000" flipV="1">
            <a:off x="4016445" y="3000015"/>
            <a:ext cx="127188" cy="764434"/>
          </a:xfrm>
          <a:prstGeom prst="curvedConnector2">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30" name="TextBox 229"/>
          <p:cNvSpPr txBox="1"/>
          <p:nvPr/>
        </p:nvSpPr>
        <p:spPr>
          <a:xfrm>
            <a:off x="3690062" y="3829356"/>
            <a:ext cx="309000" cy="369332"/>
          </a:xfrm>
          <a:prstGeom prst="rect">
            <a:avLst/>
          </a:prstGeom>
          <a:noFill/>
        </p:spPr>
        <p:txBody>
          <a:bodyPr wrap="square" rtlCol="0">
            <a:spAutoFit/>
          </a:bodyPr>
          <a:lstStyle/>
          <a:p>
            <a:r>
              <a:rPr lang="en-US"/>
              <a:t>0</a:t>
            </a:r>
            <a:endParaRPr lang="en-US" dirty="0"/>
          </a:p>
        </p:txBody>
      </p:sp>
      <p:sp>
        <p:nvSpPr>
          <p:cNvPr id="233" name="Rounded Rectangle 232"/>
          <p:cNvSpPr/>
          <p:nvPr/>
        </p:nvSpPr>
        <p:spPr>
          <a:xfrm>
            <a:off x="3211110" y="2543932"/>
            <a:ext cx="2126585" cy="1900154"/>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34" name="TextBox 233"/>
              <p:cNvSpPr txBox="1"/>
              <p:nvPr/>
            </p:nvSpPr>
            <p:spPr>
              <a:xfrm>
                <a:off x="3434348" y="4144739"/>
                <a:ext cx="1626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rPr>
                          </m:ctrlPr>
                        </m:sSupPr>
                        <m:e>
                          <m:r>
                            <a:rPr lang="en-US" b="0" i="1" smtClean="0">
                              <a:latin typeface="Cambria Math" charset="0"/>
                            </a:rPr>
                            <m:t>𝑠</m:t>
                          </m:r>
                        </m:e>
                        <m:sup>
                          <m:r>
                            <a:rPr lang="en-US" b="0" i="1" smtClean="0">
                              <a:latin typeface="Cambria Math" charset="0"/>
                            </a:rPr>
                            <m:t>′</m:t>
                          </m:r>
                        </m:sup>
                      </m:sSup>
                    </m:oMath>
                  </m:oMathPara>
                </a14:m>
                <a:endParaRPr lang="en-US" dirty="0"/>
              </a:p>
            </p:txBody>
          </p:sp>
        </mc:Choice>
        <mc:Fallback xmlns="">
          <p:sp>
            <p:nvSpPr>
              <p:cNvPr id="234" name="TextBox 233"/>
              <p:cNvSpPr txBox="1">
                <a:spLocks noRot="1" noChangeAspect="1" noMove="1" noResize="1" noEditPoints="1" noAdjustHandles="1" noChangeArrowheads="1" noChangeShapeType="1" noTextEdit="1"/>
              </p:cNvSpPr>
              <p:nvPr/>
            </p:nvSpPr>
            <p:spPr>
              <a:xfrm>
                <a:off x="3434348" y="4144739"/>
                <a:ext cx="1626314" cy="369332"/>
              </a:xfrm>
              <a:prstGeom prst="rect">
                <a:avLst/>
              </a:prstGeom>
              <a:blipFill rotWithShape="0">
                <a:blip r:embed="rId8"/>
                <a:stretch>
                  <a:fillRect/>
                </a:stretch>
              </a:blipFill>
            </p:spPr>
            <p:txBody>
              <a:bodyPr/>
              <a:lstStyle/>
              <a:p>
                <a:r>
                  <a:rPr lang="en-US">
                    <a:noFill/>
                  </a:rPr>
                  <a:t> </a:t>
                </a:r>
              </a:p>
            </p:txBody>
          </p:sp>
        </mc:Fallback>
      </mc:AlternateContent>
      <p:cxnSp>
        <p:nvCxnSpPr>
          <p:cNvPr id="256" name="Straight Arrow Connector 255"/>
          <p:cNvCxnSpPr>
            <a:stCxn id="192" idx="2"/>
            <a:endCxn id="233" idx="0"/>
          </p:cNvCxnSpPr>
          <p:nvPr/>
        </p:nvCxnSpPr>
        <p:spPr>
          <a:xfrm>
            <a:off x="4259635" y="2090053"/>
            <a:ext cx="14768" cy="453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2" name="Rectangle 291"/>
              <p:cNvSpPr/>
              <p:nvPr/>
            </p:nvSpPr>
            <p:spPr>
              <a:xfrm>
                <a:off x="4215582" y="2110259"/>
                <a:ext cx="84991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charset="0"/>
                        </a:rPr>
                        <m:t>𝑠</m:t>
                      </m:r>
                      <m:r>
                        <a:rPr lang="en-US" b="0" i="1" smtClean="0">
                          <a:latin typeface="Cambria Math" charset="0"/>
                        </a:rPr>
                        <m:t>→</m:t>
                      </m:r>
                      <m:r>
                        <a:rPr lang="en-US" b="0" i="1" smtClean="0">
                          <a:latin typeface="Cambria Math" charset="0"/>
                        </a:rPr>
                        <m:t>𝑠</m:t>
                      </m:r>
                      <m:r>
                        <a:rPr lang="en-US" b="0" i="1" smtClean="0">
                          <a:latin typeface="Cambria Math" charset="0"/>
                        </a:rPr>
                        <m:t>′</m:t>
                      </m:r>
                    </m:oMath>
                  </m:oMathPara>
                </a14:m>
                <a:endParaRPr lang="en-US" dirty="0"/>
              </a:p>
            </p:txBody>
          </p:sp>
        </mc:Choice>
        <mc:Fallback xmlns="">
          <p:sp>
            <p:nvSpPr>
              <p:cNvPr id="292" name="Rectangle 291"/>
              <p:cNvSpPr>
                <a:spLocks noRot="1" noChangeAspect="1" noMove="1" noResize="1" noEditPoints="1" noAdjustHandles="1" noChangeArrowheads="1" noChangeShapeType="1" noTextEdit="1"/>
              </p:cNvSpPr>
              <p:nvPr/>
            </p:nvSpPr>
            <p:spPr>
              <a:xfrm>
                <a:off x="4215582" y="2110259"/>
                <a:ext cx="849913" cy="369332"/>
              </a:xfrm>
              <a:prstGeom prst="rect">
                <a:avLst/>
              </a:prstGeom>
              <a:blipFill rotWithShape="0">
                <a:blip r:embed="rId9"/>
                <a:stretch>
                  <a:fillRect/>
                </a:stretch>
              </a:blipFill>
            </p:spPr>
            <p:txBody>
              <a:bodyPr/>
              <a:lstStyle/>
              <a:p>
                <a:r>
                  <a:rPr lang="en-US">
                    <a:noFill/>
                  </a:rPr>
                  <a:t> </a:t>
                </a:r>
              </a:p>
            </p:txBody>
          </p:sp>
        </mc:Fallback>
      </mc:AlternateContent>
      <p:grpSp>
        <p:nvGrpSpPr>
          <p:cNvPr id="346" name="组合 159">
            <a:extLst>
              <a:ext uri="{FF2B5EF4-FFF2-40B4-BE49-F238E27FC236}">
                <a16:creationId xmlns:a16="http://schemas.microsoft.com/office/drawing/2014/main" id="{6D56D6CB-4710-07CF-7A8F-FAC921080132}"/>
              </a:ext>
            </a:extLst>
          </p:cNvPr>
          <p:cNvGrpSpPr/>
          <p:nvPr/>
        </p:nvGrpSpPr>
        <p:grpSpPr>
          <a:xfrm>
            <a:off x="5723465" y="931645"/>
            <a:ext cx="2355827" cy="3647131"/>
            <a:chOff x="3121152" y="926592"/>
            <a:chExt cx="2355827" cy="3573187"/>
          </a:xfrm>
        </p:grpSpPr>
        <p:sp>
          <p:nvSpPr>
            <p:cNvPr id="347" name="圆角矩形 140">
              <a:extLst>
                <a:ext uri="{FF2B5EF4-FFF2-40B4-BE49-F238E27FC236}">
                  <a16:creationId xmlns:a16="http://schemas.microsoft.com/office/drawing/2014/main" id="{C5BC5429-E412-44AA-5A84-A40920A253D6}"/>
                </a:ext>
              </a:extLst>
            </p:cNvPr>
            <p:cNvSpPr/>
            <p:nvPr/>
          </p:nvSpPr>
          <p:spPr>
            <a:xfrm>
              <a:off x="3121152" y="926592"/>
              <a:ext cx="2355827" cy="3573187"/>
            </a:xfrm>
            <a:prstGeom prst="roundRect">
              <a:avLst/>
            </a:prstGeom>
            <a:solidFill>
              <a:schemeClr val="bg1">
                <a:lumMod val="95000"/>
              </a:schemeClr>
            </a:solidFill>
            <a:ln w="25400">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grpSp>
          <p:nvGrpSpPr>
            <p:cNvPr id="348" name="组合 138">
              <a:extLst>
                <a:ext uri="{FF2B5EF4-FFF2-40B4-BE49-F238E27FC236}">
                  <a16:creationId xmlns:a16="http://schemas.microsoft.com/office/drawing/2014/main" id="{093B5BD9-6AB7-7CE0-B975-E77853EF7ABE}"/>
                </a:ext>
              </a:extLst>
            </p:cNvPr>
            <p:cNvGrpSpPr/>
            <p:nvPr/>
          </p:nvGrpSpPr>
          <p:grpSpPr>
            <a:xfrm>
              <a:off x="3576033" y="1138384"/>
              <a:ext cx="1796286" cy="1625817"/>
              <a:chOff x="4285428" y="437867"/>
              <a:chExt cx="1796286" cy="1625817"/>
            </a:xfrm>
          </p:grpSpPr>
          <p:sp>
            <p:nvSpPr>
              <p:cNvPr id="353" name="文本框 4">
                <a:extLst>
                  <a:ext uri="{FF2B5EF4-FFF2-40B4-BE49-F238E27FC236}">
                    <a16:creationId xmlns:a16="http://schemas.microsoft.com/office/drawing/2014/main" id="{E1054D06-1E35-BA15-9ED2-8F992625C277}"/>
                  </a:ext>
                </a:extLst>
              </p:cNvPr>
              <p:cNvSpPr txBox="1"/>
              <p:nvPr/>
            </p:nvSpPr>
            <p:spPr>
              <a:xfrm>
                <a:off x="4299714" y="437867"/>
                <a:ext cx="1460913" cy="369332"/>
              </a:xfrm>
              <a:prstGeom prst="rect">
                <a:avLst/>
              </a:prstGeom>
              <a:noFill/>
            </p:spPr>
            <p:txBody>
              <a:bodyPr wrap="none" rtlCol="0">
                <a:spAutoFit/>
              </a:bodyPr>
              <a:lstStyle/>
              <a:p>
                <a:r>
                  <a:rPr kumimoji="1" lang="en-US" altLang="zh-CN" dirty="0"/>
                  <a:t>Tour Features</a:t>
                </a:r>
                <a:endParaRPr kumimoji="1" lang="zh-CN" altLang="en-US" dirty="0"/>
              </a:p>
            </p:txBody>
          </p:sp>
          <p:sp>
            <p:nvSpPr>
              <p:cNvPr id="354" name="圆角矩形 6">
                <a:extLst>
                  <a:ext uri="{FF2B5EF4-FFF2-40B4-BE49-F238E27FC236}">
                    <a16:creationId xmlns:a16="http://schemas.microsoft.com/office/drawing/2014/main" id="{C7369662-B8BB-D114-F18A-03BF499F9A91}"/>
                  </a:ext>
                </a:extLst>
              </p:cNvPr>
              <p:cNvSpPr/>
              <p:nvPr/>
            </p:nvSpPr>
            <p:spPr>
              <a:xfrm>
                <a:off x="4285428" y="784889"/>
                <a:ext cx="1796286" cy="1278795"/>
              </a:xfrm>
              <a:prstGeom prst="round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5" name="Oval 4">
                <a:extLst>
                  <a:ext uri="{FF2B5EF4-FFF2-40B4-BE49-F238E27FC236}">
                    <a16:creationId xmlns:a16="http://schemas.microsoft.com/office/drawing/2014/main" id="{F0B29C58-AD98-D664-D436-8D793B053880}"/>
                  </a:ext>
                </a:extLst>
              </p:cNvPr>
              <p:cNvSpPr/>
              <p:nvPr/>
            </p:nvSpPr>
            <p:spPr>
              <a:xfrm>
                <a:off x="4866423" y="1036537"/>
                <a:ext cx="98958" cy="10577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356" name="Oval 4">
                <a:extLst>
                  <a:ext uri="{FF2B5EF4-FFF2-40B4-BE49-F238E27FC236}">
                    <a16:creationId xmlns:a16="http://schemas.microsoft.com/office/drawing/2014/main" id="{38E3481E-75F3-1D61-B209-C576CB1045FD}"/>
                  </a:ext>
                </a:extLst>
              </p:cNvPr>
              <p:cNvSpPr/>
              <p:nvPr/>
            </p:nvSpPr>
            <p:spPr>
              <a:xfrm>
                <a:off x="5152663" y="1036536"/>
                <a:ext cx="98958" cy="10577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357" name="Oval 4">
                <a:extLst>
                  <a:ext uri="{FF2B5EF4-FFF2-40B4-BE49-F238E27FC236}">
                    <a16:creationId xmlns:a16="http://schemas.microsoft.com/office/drawing/2014/main" id="{74B2FBD4-D66A-81E4-986A-FCAB3BB040C5}"/>
                  </a:ext>
                </a:extLst>
              </p:cNvPr>
              <p:cNvSpPr/>
              <p:nvPr/>
            </p:nvSpPr>
            <p:spPr>
              <a:xfrm>
                <a:off x="5438903" y="1036535"/>
                <a:ext cx="98958" cy="10577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mc:AlternateContent xmlns:mc="http://schemas.openxmlformats.org/markup-compatibility/2006" xmlns:a14="http://schemas.microsoft.com/office/drawing/2010/main">
            <mc:Choice Requires="a14">
              <p:sp>
                <p:nvSpPr>
                  <p:cNvPr id="358" name="TextBox 25">
                    <a:extLst>
                      <a:ext uri="{FF2B5EF4-FFF2-40B4-BE49-F238E27FC236}">
                        <a16:creationId xmlns:a16="http://schemas.microsoft.com/office/drawing/2014/main" id="{9918B0B6-E156-045C-038D-614ED36D9165}"/>
                      </a:ext>
                    </a:extLst>
                  </p:cNvPr>
                  <p:cNvSpPr txBox="1"/>
                  <p:nvPr/>
                </p:nvSpPr>
                <p:spPr>
                  <a:xfrm>
                    <a:off x="4755843" y="749299"/>
                    <a:ext cx="22116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a:latin typeface="Cambria Math" charset="0"/>
                            </a:rPr>
                            <m:t>𝟏</m:t>
                          </m:r>
                        </m:oMath>
                      </m:oMathPara>
                    </a14:m>
                    <a:endParaRPr lang="en-US" b="1" dirty="0"/>
                  </a:p>
                </p:txBody>
              </p:sp>
            </mc:Choice>
            <mc:Fallback xmlns="">
              <p:sp>
                <p:nvSpPr>
                  <p:cNvPr id="94" name="TextBox 25">
                    <a:extLst>
                      <a:ext uri="{FF2B5EF4-FFF2-40B4-BE49-F238E27FC236}">
                        <a16:creationId xmlns:a16="http://schemas.microsoft.com/office/drawing/2014/main" id="{9918B0B6-E156-045C-038D-614ED36D9165}"/>
                      </a:ext>
                    </a:extLst>
                  </p:cNvPr>
                  <p:cNvSpPr txBox="1">
                    <a:spLocks noRot="1" noChangeAspect="1" noMove="1" noResize="1" noEditPoints="1" noAdjustHandles="1" noChangeArrowheads="1" noChangeShapeType="1" noTextEdit="1"/>
                  </p:cNvSpPr>
                  <p:nvPr/>
                </p:nvSpPr>
                <p:spPr>
                  <a:xfrm>
                    <a:off x="4755843" y="749299"/>
                    <a:ext cx="221160" cy="369332"/>
                  </a:xfrm>
                  <a:prstGeom prst="rect">
                    <a:avLst/>
                  </a:prstGeom>
                  <a:blipFill>
                    <a:blip r:embed="rId40"/>
                    <a:stretch>
                      <a:fillRect r="-3888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59" name="TextBox 26">
                    <a:extLst>
                      <a:ext uri="{FF2B5EF4-FFF2-40B4-BE49-F238E27FC236}">
                        <a16:creationId xmlns:a16="http://schemas.microsoft.com/office/drawing/2014/main" id="{57CFE6A3-BE18-0DD8-9639-41C35483495B}"/>
                      </a:ext>
                    </a:extLst>
                  </p:cNvPr>
                  <p:cNvSpPr txBox="1"/>
                  <p:nvPr/>
                </p:nvSpPr>
                <p:spPr>
                  <a:xfrm>
                    <a:off x="5042083" y="749299"/>
                    <a:ext cx="22116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a:latin typeface="Cambria Math" charset="0"/>
                            </a:rPr>
                            <m:t>𝟐</m:t>
                          </m:r>
                        </m:oMath>
                      </m:oMathPara>
                    </a14:m>
                    <a:endParaRPr lang="en-US" b="1" dirty="0"/>
                  </a:p>
                </p:txBody>
              </p:sp>
            </mc:Choice>
            <mc:Fallback xmlns="">
              <p:sp>
                <p:nvSpPr>
                  <p:cNvPr id="95" name="TextBox 26">
                    <a:extLst>
                      <a:ext uri="{FF2B5EF4-FFF2-40B4-BE49-F238E27FC236}">
                        <a16:creationId xmlns:a16="http://schemas.microsoft.com/office/drawing/2014/main" id="{57CFE6A3-BE18-0DD8-9639-41C35483495B}"/>
                      </a:ext>
                    </a:extLst>
                  </p:cNvPr>
                  <p:cNvSpPr txBox="1">
                    <a:spLocks noRot="1" noChangeAspect="1" noMove="1" noResize="1" noEditPoints="1" noAdjustHandles="1" noChangeArrowheads="1" noChangeShapeType="1" noTextEdit="1"/>
                  </p:cNvSpPr>
                  <p:nvPr/>
                </p:nvSpPr>
                <p:spPr>
                  <a:xfrm>
                    <a:off x="5042083" y="749299"/>
                    <a:ext cx="221160" cy="369332"/>
                  </a:xfrm>
                  <a:prstGeom prst="rect">
                    <a:avLst/>
                  </a:prstGeom>
                  <a:blipFill>
                    <a:blip r:embed="rId41"/>
                    <a:stretch>
                      <a:fillRect r="-31579"/>
                    </a:stretch>
                  </a:blipFill>
                </p:spPr>
                <p:txBody>
                  <a:bodyPr/>
                  <a:lstStyle/>
                  <a:p>
                    <a:r>
                      <a:rPr lang="zh-CN" altLang="en-US">
                        <a:noFill/>
                      </a:rPr>
                      <a:t> </a:t>
                    </a:r>
                  </a:p>
                </p:txBody>
              </p:sp>
            </mc:Fallback>
          </mc:AlternateContent>
          <p:sp>
            <p:nvSpPr>
              <p:cNvPr id="360" name="TextBox 27">
                <a:extLst>
                  <a:ext uri="{FF2B5EF4-FFF2-40B4-BE49-F238E27FC236}">
                    <a16:creationId xmlns:a16="http://schemas.microsoft.com/office/drawing/2014/main" id="{F6B37BEC-AECD-2E38-EB46-62403D0A0A65}"/>
                  </a:ext>
                </a:extLst>
              </p:cNvPr>
              <p:cNvSpPr txBox="1"/>
              <p:nvPr/>
            </p:nvSpPr>
            <p:spPr>
              <a:xfrm>
                <a:off x="5338535" y="749299"/>
                <a:ext cx="221160" cy="369332"/>
              </a:xfrm>
              <a:prstGeom prst="rect">
                <a:avLst/>
              </a:prstGeom>
              <a:noFill/>
            </p:spPr>
            <p:txBody>
              <a:bodyPr wrap="square" rtlCol="0">
                <a:spAutoFit/>
              </a:bodyPr>
              <a:lstStyle/>
              <a:p>
                <a:r>
                  <a:rPr lang="en-US" b="1" dirty="0"/>
                  <a:t>3</a:t>
                </a:r>
              </a:p>
            </p:txBody>
          </p:sp>
          <p:cxnSp>
            <p:nvCxnSpPr>
              <p:cNvPr id="361" name="Straight Arrow Connector 15">
                <a:extLst>
                  <a:ext uri="{FF2B5EF4-FFF2-40B4-BE49-F238E27FC236}">
                    <a16:creationId xmlns:a16="http://schemas.microsoft.com/office/drawing/2014/main" id="{319BFF4E-A528-7FF0-B58C-067884DAEE57}"/>
                  </a:ext>
                </a:extLst>
              </p:cNvPr>
              <p:cNvCxnSpPr>
                <a:cxnSpLocks/>
              </p:cNvCxnSpPr>
              <p:nvPr/>
            </p:nvCxnSpPr>
            <p:spPr>
              <a:xfrm flipV="1">
                <a:off x="4965381" y="1089425"/>
                <a:ext cx="187282" cy="1"/>
              </a:xfrm>
              <a:prstGeom prst="straightConnector1">
                <a:avLst/>
              </a:prstGeom>
              <a:ln w="12700" cap="flat">
                <a:solidFill>
                  <a:schemeClr val="tx1"/>
                </a:solidFill>
                <a:prstDash val="solid"/>
                <a:miter lim="800000"/>
                <a:headEnd type="none"/>
                <a:tailEnd type="arrow"/>
              </a:ln>
            </p:spPr>
            <p:style>
              <a:lnRef idx="1">
                <a:schemeClr val="accent1"/>
              </a:lnRef>
              <a:fillRef idx="0">
                <a:schemeClr val="accent1"/>
              </a:fillRef>
              <a:effectRef idx="0">
                <a:schemeClr val="accent1"/>
              </a:effectRef>
              <a:fontRef idx="minor">
                <a:schemeClr val="tx1"/>
              </a:fontRef>
            </p:style>
          </p:cxnSp>
          <p:cxnSp>
            <p:nvCxnSpPr>
              <p:cNvPr id="362" name="Straight Arrow Connector 15">
                <a:extLst>
                  <a:ext uri="{FF2B5EF4-FFF2-40B4-BE49-F238E27FC236}">
                    <a16:creationId xmlns:a16="http://schemas.microsoft.com/office/drawing/2014/main" id="{2FC624B5-2439-3CB3-2B0D-4E2C17AE8832}"/>
                  </a:ext>
                </a:extLst>
              </p:cNvPr>
              <p:cNvCxnSpPr>
                <a:cxnSpLocks/>
              </p:cNvCxnSpPr>
              <p:nvPr/>
            </p:nvCxnSpPr>
            <p:spPr>
              <a:xfrm flipV="1">
                <a:off x="5251621" y="1089422"/>
                <a:ext cx="187282" cy="1"/>
              </a:xfrm>
              <a:prstGeom prst="straightConnector1">
                <a:avLst/>
              </a:prstGeom>
              <a:ln w="12700" cap="flat">
                <a:solidFill>
                  <a:schemeClr val="tx1"/>
                </a:solidFill>
                <a:prstDash val="solid"/>
                <a:miter lim="800000"/>
                <a:headEnd type="none"/>
                <a:tailEnd type="arrow"/>
              </a:ln>
            </p:spPr>
            <p:style>
              <a:lnRef idx="1">
                <a:schemeClr val="accent1"/>
              </a:lnRef>
              <a:fillRef idx="0">
                <a:schemeClr val="accent1"/>
              </a:fillRef>
              <a:effectRef idx="0">
                <a:schemeClr val="accent1"/>
              </a:effectRef>
              <a:fontRef idx="minor">
                <a:schemeClr val="tx1"/>
              </a:fontRef>
            </p:style>
          </p:cxnSp>
          <p:cxnSp>
            <p:nvCxnSpPr>
              <p:cNvPr id="363" name="Straight Arrow Connector 15">
                <a:extLst>
                  <a:ext uri="{FF2B5EF4-FFF2-40B4-BE49-F238E27FC236}">
                    <a16:creationId xmlns:a16="http://schemas.microsoft.com/office/drawing/2014/main" id="{2A18F741-0CEA-D88E-F539-1FC3A26FBC61}"/>
                  </a:ext>
                </a:extLst>
              </p:cNvPr>
              <p:cNvCxnSpPr>
                <a:cxnSpLocks/>
              </p:cNvCxnSpPr>
              <p:nvPr/>
            </p:nvCxnSpPr>
            <p:spPr>
              <a:xfrm flipV="1">
                <a:off x="4679141" y="1089421"/>
                <a:ext cx="187282" cy="1"/>
              </a:xfrm>
              <a:prstGeom prst="straightConnector1">
                <a:avLst/>
              </a:prstGeom>
              <a:ln w="12700" cap="flat">
                <a:solidFill>
                  <a:schemeClr val="tx1"/>
                </a:solidFill>
                <a:prstDash val="sysDash"/>
                <a:miter lim="800000"/>
                <a:headEnd type="none"/>
                <a:tailEnd type="arrow"/>
              </a:ln>
            </p:spPr>
            <p:style>
              <a:lnRef idx="1">
                <a:schemeClr val="accent1"/>
              </a:lnRef>
              <a:fillRef idx="0">
                <a:schemeClr val="accent1"/>
              </a:fillRef>
              <a:effectRef idx="0">
                <a:schemeClr val="accent1"/>
              </a:effectRef>
              <a:fontRef idx="minor">
                <a:schemeClr val="tx1"/>
              </a:fontRef>
            </p:style>
          </p:cxnSp>
          <p:cxnSp>
            <p:nvCxnSpPr>
              <p:cNvPr id="364" name="Straight Arrow Connector 15">
                <a:extLst>
                  <a:ext uri="{FF2B5EF4-FFF2-40B4-BE49-F238E27FC236}">
                    <a16:creationId xmlns:a16="http://schemas.microsoft.com/office/drawing/2014/main" id="{2D1BC793-7CBA-BAF1-3F81-B7E9482DE8E7}"/>
                  </a:ext>
                </a:extLst>
              </p:cNvPr>
              <p:cNvCxnSpPr>
                <a:cxnSpLocks/>
              </p:cNvCxnSpPr>
              <p:nvPr/>
            </p:nvCxnSpPr>
            <p:spPr>
              <a:xfrm flipV="1">
                <a:off x="5537861" y="1089420"/>
                <a:ext cx="187282" cy="1"/>
              </a:xfrm>
              <a:prstGeom prst="straightConnector1">
                <a:avLst/>
              </a:prstGeom>
              <a:ln w="12700" cap="flat">
                <a:solidFill>
                  <a:schemeClr val="tx1"/>
                </a:solidFill>
                <a:prstDash val="sysDash"/>
                <a:miter lim="800000"/>
                <a:headEnd type="none"/>
                <a:tailEnd type="arrow"/>
              </a:ln>
            </p:spPr>
            <p:style>
              <a:lnRef idx="1">
                <a:schemeClr val="accent1"/>
              </a:lnRef>
              <a:fillRef idx="0">
                <a:schemeClr val="accent1"/>
              </a:fillRef>
              <a:effectRef idx="0">
                <a:schemeClr val="accent1"/>
              </a:effectRef>
              <a:fontRef idx="minor">
                <a:schemeClr val="tx1"/>
              </a:fontRef>
            </p:style>
          </p:cxnSp>
          <p:sp>
            <p:nvSpPr>
              <p:cNvPr id="365" name="Oval 4">
                <a:extLst>
                  <a:ext uri="{FF2B5EF4-FFF2-40B4-BE49-F238E27FC236}">
                    <a16:creationId xmlns:a16="http://schemas.microsoft.com/office/drawing/2014/main" id="{A146AFB2-2D1C-1173-FBAE-1DBC851227F5}"/>
                  </a:ext>
                </a:extLst>
              </p:cNvPr>
              <p:cNvSpPr/>
              <p:nvPr/>
            </p:nvSpPr>
            <p:spPr>
              <a:xfrm>
                <a:off x="4866423" y="1391451"/>
                <a:ext cx="98958" cy="10577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366" name="Oval 4">
                <a:extLst>
                  <a:ext uri="{FF2B5EF4-FFF2-40B4-BE49-F238E27FC236}">
                    <a16:creationId xmlns:a16="http://schemas.microsoft.com/office/drawing/2014/main" id="{15501D8B-4A05-FB4C-3AA5-E7258A1AEEF9}"/>
                  </a:ext>
                </a:extLst>
              </p:cNvPr>
              <p:cNvSpPr/>
              <p:nvPr/>
            </p:nvSpPr>
            <p:spPr>
              <a:xfrm>
                <a:off x="5152663" y="1391450"/>
                <a:ext cx="98958" cy="10577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cxnSp>
            <p:nvCxnSpPr>
              <p:cNvPr id="367" name="Straight Arrow Connector 15">
                <a:extLst>
                  <a:ext uri="{FF2B5EF4-FFF2-40B4-BE49-F238E27FC236}">
                    <a16:creationId xmlns:a16="http://schemas.microsoft.com/office/drawing/2014/main" id="{B5BFC74D-D0C5-2CC6-0389-8976145F7A28}"/>
                  </a:ext>
                </a:extLst>
              </p:cNvPr>
              <p:cNvCxnSpPr>
                <a:cxnSpLocks/>
              </p:cNvCxnSpPr>
              <p:nvPr/>
            </p:nvCxnSpPr>
            <p:spPr>
              <a:xfrm flipV="1">
                <a:off x="4965381" y="1444339"/>
                <a:ext cx="187282" cy="1"/>
              </a:xfrm>
              <a:prstGeom prst="straightConnector1">
                <a:avLst/>
              </a:prstGeom>
              <a:ln w="12700" cap="flat">
                <a:solidFill>
                  <a:schemeClr val="tx1"/>
                </a:solidFill>
                <a:prstDash val="solid"/>
                <a:miter lim="800000"/>
                <a:headEnd type="none"/>
                <a:tailEnd type="arrow"/>
              </a:ln>
            </p:spPr>
            <p:style>
              <a:lnRef idx="1">
                <a:schemeClr val="accent1"/>
              </a:lnRef>
              <a:fillRef idx="0">
                <a:schemeClr val="accent1"/>
              </a:fillRef>
              <a:effectRef idx="0">
                <a:schemeClr val="accent1"/>
              </a:effectRef>
              <a:fontRef idx="minor">
                <a:schemeClr val="tx1"/>
              </a:fontRef>
            </p:style>
          </p:cxnSp>
          <p:cxnSp>
            <p:nvCxnSpPr>
              <p:cNvPr id="368" name="Straight Arrow Connector 15">
                <a:extLst>
                  <a:ext uri="{FF2B5EF4-FFF2-40B4-BE49-F238E27FC236}">
                    <a16:creationId xmlns:a16="http://schemas.microsoft.com/office/drawing/2014/main" id="{4F198AE4-83B9-0552-69C4-795D3E849DB4}"/>
                  </a:ext>
                </a:extLst>
              </p:cNvPr>
              <p:cNvCxnSpPr>
                <a:cxnSpLocks/>
              </p:cNvCxnSpPr>
              <p:nvPr/>
            </p:nvCxnSpPr>
            <p:spPr>
              <a:xfrm flipV="1">
                <a:off x="5251621" y="1444336"/>
                <a:ext cx="187282" cy="1"/>
              </a:xfrm>
              <a:prstGeom prst="straightConnector1">
                <a:avLst/>
              </a:prstGeom>
              <a:ln w="12700" cap="flat">
                <a:solidFill>
                  <a:schemeClr val="tx1"/>
                </a:solidFill>
                <a:prstDash val="solid"/>
                <a:miter lim="800000"/>
                <a:headEnd type="none"/>
                <a:tailEnd type="arrow"/>
              </a:ln>
            </p:spPr>
            <p:style>
              <a:lnRef idx="1">
                <a:schemeClr val="accent1"/>
              </a:lnRef>
              <a:fillRef idx="0">
                <a:schemeClr val="accent1"/>
              </a:fillRef>
              <a:effectRef idx="0">
                <a:schemeClr val="accent1"/>
              </a:effectRef>
              <a:fontRef idx="minor">
                <a:schemeClr val="tx1"/>
              </a:fontRef>
            </p:style>
          </p:cxnSp>
          <p:cxnSp>
            <p:nvCxnSpPr>
              <p:cNvPr id="369" name="Straight Arrow Connector 15">
                <a:extLst>
                  <a:ext uri="{FF2B5EF4-FFF2-40B4-BE49-F238E27FC236}">
                    <a16:creationId xmlns:a16="http://schemas.microsoft.com/office/drawing/2014/main" id="{A952BDD1-3034-85AF-0989-423322825996}"/>
                  </a:ext>
                </a:extLst>
              </p:cNvPr>
              <p:cNvCxnSpPr>
                <a:cxnSpLocks/>
              </p:cNvCxnSpPr>
              <p:nvPr/>
            </p:nvCxnSpPr>
            <p:spPr>
              <a:xfrm flipV="1">
                <a:off x="4679141" y="1444335"/>
                <a:ext cx="187282" cy="1"/>
              </a:xfrm>
              <a:prstGeom prst="straightConnector1">
                <a:avLst/>
              </a:prstGeom>
              <a:ln w="12700" cap="flat">
                <a:solidFill>
                  <a:schemeClr val="tx1"/>
                </a:solidFill>
                <a:prstDash val="sysDash"/>
                <a:miter lim="800000"/>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Straight Arrow Connector 15">
                <a:extLst>
                  <a:ext uri="{FF2B5EF4-FFF2-40B4-BE49-F238E27FC236}">
                    <a16:creationId xmlns:a16="http://schemas.microsoft.com/office/drawing/2014/main" id="{040B96B6-3E39-2CB2-9A84-88F612AC955A}"/>
                  </a:ext>
                </a:extLst>
              </p:cNvPr>
              <p:cNvCxnSpPr>
                <a:cxnSpLocks/>
              </p:cNvCxnSpPr>
              <p:nvPr/>
            </p:nvCxnSpPr>
            <p:spPr>
              <a:xfrm flipV="1">
                <a:off x="5537861" y="1444334"/>
                <a:ext cx="187282" cy="1"/>
              </a:xfrm>
              <a:prstGeom prst="straightConnector1">
                <a:avLst/>
              </a:prstGeom>
              <a:ln w="12700" cap="flat">
                <a:solidFill>
                  <a:schemeClr val="tx1"/>
                </a:solidFill>
                <a:prstDash val="sysDash"/>
                <a:miter lim="800000"/>
                <a:headEnd type="none"/>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1" name="TextBox 370">
                    <a:extLst>
                      <a:ext uri="{FF2B5EF4-FFF2-40B4-BE49-F238E27FC236}">
                        <a16:creationId xmlns:a16="http://schemas.microsoft.com/office/drawing/2014/main" id="{48ED7C4C-36F0-0DEC-5A03-AC9431AF0206}"/>
                      </a:ext>
                    </a:extLst>
                  </p:cNvPr>
                  <p:cNvSpPr txBox="1"/>
                  <p:nvPr/>
                </p:nvSpPr>
                <p:spPr>
                  <a:xfrm>
                    <a:off x="4767348" y="1089420"/>
                    <a:ext cx="22116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a:latin typeface="Cambria Math" charset="0"/>
                            </a:rPr>
                            <m:t>𝟐</m:t>
                          </m:r>
                        </m:oMath>
                      </m:oMathPara>
                    </a14:m>
                    <a:endParaRPr lang="en-US" b="1" dirty="0"/>
                  </a:p>
                </p:txBody>
              </p:sp>
            </mc:Choice>
            <mc:Fallback xmlns="">
              <p:sp>
                <p:nvSpPr>
                  <p:cNvPr id="114" name="TextBox 26">
                    <a:extLst>
                      <a:ext uri="{FF2B5EF4-FFF2-40B4-BE49-F238E27FC236}">
                        <a16:creationId xmlns:a16="http://schemas.microsoft.com/office/drawing/2014/main" id="{48ED7C4C-36F0-0DEC-5A03-AC9431AF0206}"/>
                      </a:ext>
                    </a:extLst>
                  </p:cNvPr>
                  <p:cNvSpPr txBox="1">
                    <a:spLocks noRot="1" noChangeAspect="1" noMove="1" noResize="1" noEditPoints="1" noAdjustHandles="1" noChangeArrowheads="1" noChangeShapeType="1" noTextEdit="1"/>
                  </p:cNvSpPr>
                  <p:nvPr/>
                </p:nvSpPr>
                <p:spPr>
                  <a:xfrm>
                    <a:off x="4767348" y="1089420"/>
                    <a:ext cx="221160" cy="369332"/>
                  </a:xfrm>
                  <a:prstGeom prst="rect">
                    <a:avLst/>
                  </a:prstGeom>
                  <a:blipFill>
                    <a:blip r:embed="rId42"/>
                    <a:stretch>
                      <a:fillRect r="-38889"/>
                    </a:stretch>
                  </a:blipFill>
                </p:spPr>
                <p:txBody>
                  <a:bodyPr/>
                  <a:lstStyle/>
                  <a:p>
                    <a:r>
                      <a:rPr lang="zh-CN" altLang="en-US">
                        <a:noFill/>
                      </a:rPr>
                      <a:t> </a:t>
                    </a:r>
                  </a:p>
                </p:txBody>
              </p:sp>
            </mc:Fallback>
          </mc:AlternateContent>
          <p:sp>
            <p:nvSpPr>
              <p:cNvPr id="372" name="TextBox 371">
                <a:extLst>
                  <a:ext uri="{FF2B5EF4-FFF2-40B4-BE49-F238E27FC236}">
                    <a16:creationId xmlns:a16="http://schemas.microsoft.com/office/drawing/2014/main" id="{17E795FA-C5BF-7F21-5D69-9E2288B6DBD6}"/>
                  </a:ext>
                </a:extLst>
              </p:cNvPr>
              <p:cNvSpPr txBox="1"/>
              <p:nvPr/>
            </p:nvSpPr>
            <p:spPr>
              <a:xfrm>
                <a:off x="5063800" y="1089420"/>
                <a:ext cx="221160" cy="369332"/>
              </a:xfrm>
              <a:prstGeom prst="rect">
                <a:avLst/>
              </a:prstGeom>
              <a:noFill/>
            </p:spPr>
            <p:txBody>
              <a:bodyPr wrap="square" rtlCol="0">
                <a:spAutoFit/>
              </a:bodyPr>
              <a:lstStyle/>
              <a:p>
                <a:r>
                  <a:rPr lang="en-US" b="1" dirty="0"/>
                  <a:t>3</a:t>
                </a:r>
              </a:p>
            </p:txBody>
          </p:sp>
          <p:sp>
            <p:nvSpPr>
              <p:cNvPr id="373" name="Oval 7">
                <a:extLst>
                  <a:ext uri="{FF2B5EF4-FFF2-40B4-BE49-F238E27FC236}">
                    <a16:creationId xmlns:a16="http://schemas.microsoft.com/office/drawing/2014/main" id="{418118D0-9827-5951-0124-FF33097C0D42}"/>
                  </a:ext>
                </a:extLst>
              </p:cNvPr>
              <p:cNvSpPr/>
              <p:nvPr/>
            </p:nvSpPr>
            <p:spPr>
              <a:xfrm>
                <a:off x="5438362" y="1387065"/>
                <a:ext cx="98958" cy="10577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74" name="TextBox 28">
                <a:extLst>
                  <a:ext uri="{FF2B5EF4-FFF2-40B4-BE49-F238E27FC236}">
                    <a16:creationId xmlns:a16="http://schemas.microsoft.com/office/drawing/2014/main" id="{FAE101D7-C219-5A49-30E5-87DEEDB32B56}"/>
                  </a:ext>
                </a:extLst>
              </p:cNvPr>
              <p:cNvSpPr txBox="1"/>
              <p:nvPr/>
            </p:nvSpPr>
            <p:spPr>
              <a:xfrm>
                <a:off x="5342933" y="1086940"/>
                <a:ext cx="221160" cy="369332"/>
              </a:xfrm>
              <a:prstGeom prst="rect">
                <a:avLst/>
              </a:prstGeom>
              <a:noFill/>
            </p:spPr>
            <p:txBody>
              <a:bodyPr wrap="square" rtlCol="0">
                <a:spAutoFit/>
              </a:bodyPr>
              <a:lstStyle/>
              <a:p>
                <a:r>
                  <a:rPr lang="en-US" b="1" dirty="0"/>
                  <a:t>7</a:t>
                </a:r>
              </a:p>
            </p:txBody>
          </p:sp>
          <p:sp>
            <p:nvSpPr>
              <p:cNvPr id="375" name="文本框 117">
                <a:extLst>
                  <a:ext uri="{FF2B5EF4-FFF2-40B4-BE49-F238E27FC236}">
                    <a16:creationId xmlns:a16="http://schemas.microsoft.com/office/drawing/2014/main" id="{BCBAFD53-D578-1FEC-D7F3-4B6EE21418BE}"/>
                  </a:ext>
                </a:extLst>
              </p:cNvPr>
              <p:cNvSpPr txBox="1"/>
              <p:nvPr/>
            </p:nvSpPr>
            <p:spPr>
              <a:xfrm>
                <a:off x="4959698" y="1368081"/>
                <a:ext cx="516488" cy="369332"/>
              </a:xfrm>
              <a:prstGeom prst="rect">
                <a:avLst/>
              </a:prstGeom>
              <a:noFill/>
            </p:spPr>
            <p:txBody>
              <a:bodyPr wrap="none" rtlCol="0">
                <a:spAutoFit/>
              </a:bodyPr>
              <a:lstStyle/>
              <a:p>
                <a:r>
                  <a:rPr kumimoji="1" lang="en-US" altLang="zh-CN" dirty="0"/>
                  <a:t>……</a:t>
                </a:r>
                <a:endParaRPr kumimoji="1" lang="zh-CN" altLang="en-US" dirty="0"/>
              </a:p>
            </p:txBody>
          </p:sp>
          <p:cxnSp>
            <p:nvCxnSpPr>
              <p:cNvPr id="376" name="Straight Arrow Connector 15">
                <a:extLst>
                  <a:ext uri="{FF2B5EF4-FFF2-40B4-BE49-F238E27FC236}">
                    <a16:creationId xmlns:a16="http://schemas.microsoft.com/office/drawing/2014/main" id="{37D3DBE9-EE8F-4890-776F-6539D1410C26}"/>
                  </a:ext>
                </a:extLst>
              </p:cNvPr>
              <p:cNvCxnSpPr>
                <a:cxnSpLocks/>
              </p:cNvCxnSpPr>
              <p:nvPr/>
            </p:nvCxnSpPr>
            <p:spPr>
              <a:xfrm flipV="1">
                <a:off x="4962534" y="1957254"/>
                <a:ext cx="187282" cy="1"/>
              </a:xfrm>
              <a:prstGeom prst="straightConnector1">
                <a:avLst/>
              </a:prstGeom>
              <a:ln w="12700" cap="flat">
                <a:solidFill>
                  <a:schemeClr val="tx1"/>
                </a:solidFill>
                <a:prstDash val="solid"/>
                <a:miter lim="800000"/>
                <a:headEnd type="none"/>
                <a:tailEnd type="arrow"/>
              </a:ln>
            </p:spPr>
            <p:style>
              <a:lnRef idx="1">
                <a:schemeClr val="accent1"/>
              </a:lnRef>
              <a:fillRef idx="0">
                <a:schemeClr val="accent1"/>
              </a:fillRef>
              <a:effectRef idx="0">
                <a:schemeClr val="accent1"/>
              </a:effectRef>
              <a:fontRef idx="minor">
                <a:schemeClr val="tx1"/>
              </a:fontRef>
            </p:style>
          </p:cxnSp>
          <p:cxnSp>
            <p:nvCxnSpPr>
              <p:cNvPr id="377" name="Straight Arrow Connector 15">
                <a:extLst>
                  <a:ext uri="{FF2B5EF4-FFF2-40B4-BE49-F238E27FC236}">
                    <a16:creationId xmlns:a16="http://schemas.microsoft.com/office/drawing/2014/main" id="{C363FA12-5604-7103-F855-6E080923A756}"/>
                  </a:ext>
                </a:extLst>
              </p:cNvPr>
              <p:cNvCxnSpPr>
                <a:cxnSpLocks/>
              </p:cNvCxnSpPr>
              <p:nvPr/>
            </p:nvCxnSpPr>
            <p:spPr>
              <a:xfrm flipV="1">
                <a:off x="5248774" y="1957251"/>
                <a:ext cx="187282" cy="1"/>
              </a:xfrm>
              <a:prstGeom prst="straightConnector1">
                <a:avLst/>
              </a:prstGeom>
              <a:ln w="12700" cap="flat">
                <a:solidFill>
                  <a:schemeClr val="tx1"/>
                </a:solidFill>
                <a:prstDash val="solid"/>
                <a:miter lim="800000"/>
                <a:headEnd type="none"/>
                <a:tailEnd type="arrow"/>
              </a:ln>
            </p:spPr>
            <p:style>
              <a:lnRef idx="1">
                <a:schemeClr val="accent1"/>
              </a:lnRef>
              <a:fillRef idx="0">
                <a:schemeClr val="accent1"/>
              </a:fillRef>
              <a:effectRef idx="0">
                <a:schemeClr val="accent1"/>
              </a:effectRef>
              <a:fontRef idx="minor">
                <a:schemeClr val="tx1"/>
              </a:fontRef>
            </p:style>
          </p:cxnSp>
          <p:cxnSp>
            <p:nvCxnSpPr>
              <p:cNvPr id="378" name="Straight Arrow Connector 15">
                <a:extLst>
                  <a:ext uri="{FF2B5EF4-FFF2-40B4-BE49-F238E27FC236}">
                    <a16:creationId xmlns:a16="http://schemas.microsoft.com/office/drawing/2014/main" id="{2A6DCBFC-8168-013D-1FA8-65020208F2B9}"/>
                  </a:ext>
                </a:extLst>
              </p:cNvPr>
              <p:cNvCxnSpPr>
                <a:cxnSpLocks/>
              </p:cNvCxnSpPr>
              <p:nvPr/>
            </p:nvCxnSpPr>
            <p:spPr>
              <a:xfrm flipV="1">
                <a:off x="4676294" y="1957250"/>
                <a:ext cx="187282" cy="1"/>
              </a:xfrm>
              <a:prstGeom prst="straightConnector1">
                <a:avLst/>
              </a:prstGeom>
              <a:ln w="12700" cap="flat">
                <a:solidFill>
                  <a:schemeClr val="tx1"/>
                </a:solidFill>
                <a:prstDash val="sysDash"/>
                <a:miter lim="800000"/>
                <a:headEnd type="none"/>
                <a:tailEnd type="arrow"/>
              </a:ln>
            </p:spPr>
            <p:style>
              <a:lnRef idx="1">
                <a:schemeClr val="accent1"/>
              </a:lnRef>
              <a:fillRef idx="0">
                <a:schemeClr val="accent1"/>
              </a:fillRef>
              <a:effectRef idx="0">
                <a:schemeClr val="accent1"/>
              </a:effectRef>
              <a:fontRef idx="minor">
                <a:schemeClr val="tx1"/>
              </a:fontRef>
            </p:style>
          </p:cxnSp>
          <p:cxnSp>
            <p:nvCxnSpPr>
              <p:cNvPr id="379" name="Straight Arrow Connector 15">
                <a:extLst>
                  <a:ext uri="{FF2B5EF4-FFF2-40B4-BE49-F238E27FC236}">
                    <a16:creationId xmlns:a16="http://schemas.microsoft.com/office/drawing/2014/main" id="{9B443AB4-F6A8-16D6-996E-C2E2DACB40AA}"/>
                  </a:ext>
                </a:extLst>
              </p:cNvPr>
              <p:cNvCxnSpPr>
                <a:cxnSpLocks/>
              </p:cNvCxnSpPr>
              <p:nvPr/>
            </p:nvCxnSpPr>
            <p:spPr>
              <a:xfrm flipV="1">
                <a:off x="5535014" y="1957249"/>
                <a:ext cx="187282" cy="1"/>
              </a:xfrm>
              <a:prstGeom prst="straightConnector1">
                <a:avLst/>
              </a:prstGeom>
              <a:ln w="12700" cap="flat">
                <a:solidFill>
                  <a:schemeClr val="tx1"/>
                </a:solidFill>
                <a:prstDash val="sysDash"/>
                <a:miter lim="800000"/>
                <a:headEnd type="none"/>
                <a:tailEnd type="arrow"/>
              </a:ln>
            </p:spPr>
            <p:style>
              <a:lnRef idx="1">
                <a:schemeClr val="accent1"/>
              </a:lnRef>
              <a:fillRef idx="0">
                <a:schemeClr val="accent1"/>
              </a:fillRef>
              <a:effectRef idx="0">
                <a:schemeClr val="accent1"/>
              </a:effectRef>
              <a:fontRef idx="minor">
                <a:schemeClr val="tx1"/>
              </a:fontRef>
            </p:style>
          </p:cxnSp>
          <p:sp>
            <p:nvSpPr>
              <p:cNvPr id="380" name="Oval 7">
                <a:extLst>
                  <a:ext uri="{FF2B5EF4-FFF2-40B4-BE49-F238E27FC236}">
                    <a16:creationId xmlns:a16="http://schemas.microsoft.com/office/drawing/2014/main" id="{FCBB01E0-B92C-B2BC-19D5-6E06838A6789}"/>
                  </a:ext>
                </a:extLst>
              </p:cNvPr>
              <p:cNvSpPr/>
              <p:nvPr/>
            </p:nvSpPr>
            <p:spPr>
              <a:xfrm>
                <a:off x="5435515" y="1899980"/>
                <a:ext cx="98958" cy="10577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81" name="Oval 7">
                <a:extLst>
                  <a:ext uri="{FF2B5EF4-FFF2-40B4-BE49-F238E27FC236}">
                    <a16:creationId xmlns:a16="http://schemas.microsoft.com/office/drawing/2014/main" id="{BF6FE0E2-5BC6-007A-2B19-3B989999A94A}"/>
                  </a:ext>
                </a:extLst>
              </p:cNvPr>
              <p:cNvSpPr/>
              <p:nvPr/>
            </p:nvSpPr>
            <p:spPr>
              <a:xfrm>
                <a:off x="5147556" y="1899980"/>
                <a:ext cx="98958" cy="10577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82" name="Oval 7">
                <a:extLst>
                  <a:ext uri="{FF2B5EF4-FFF2-40B4-BE49-F238E27FC236}">
                    <a16:creationId xmlns:a16="http://schemas.microsoft.com/office/drawing/2014/main" id="{783B548B-A6D7-21F5-C1E1-BEBF9609E9DA}"/>
                  </a:ext>
                </a:extLst>
              </p:cNvPr>
              <p:cNvSpPr/>
              <p:nvPr/>
            </p:nvSpPr>
            <p:spPr>
              <a:xfrm>
                <a:off x="4859118" y="1899980"/>
                <a:ext cx="98958" cy="10577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mc:AlternateContent xmlns:mc="http://schemas.openxmlformats.org/markup-compatibility/2006" xmlns:a14="http://schemas.microsoft.com/office/drawing/2010/main">
            <mc:Choice Requires="a14">
              <p:sp>
                <p:nvSpPr>
                  <p:cNvPr id="383" name="TextBox 32">
                    <a:extLst>
                      <a:ext uri="{FF2B5EF4-FFF2-40B4-BE49-F238E27FC236}">
                        <a16:creationId xmlns:a16="http://schemas.microsoft.com/office/drawing/2014/main" id="{81531E7A-A9D4-6D42-E36B-CBEC80C0D9B5}"/>
                      </a:ext>
                    </a:extLst>
                  </p:cNvPr>
                  <p:cNvSpPr txBox="1"/>
                  <p:nvPr/>
                </p:nvSpPr>
                <p:spPr>
                  <a:xfrm>
                    <a:off x="4763521" y="1594744"/>
                    <a:ext cx="22116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a:latin typeface="Cambria Math" charset="0"/>
                            </a:rPr>
                            <m:t>𝟔</m:t>
                          </m:r>
                        </m:oMath>
                      </m:oMathPara>
                    </a14:m>
                    <a:endParaRPr lang="en-US" b="1" dirty="0"/>
                  </a:p>
                </p:txBody>
              </p:sp>
            </mc:Choice>
            <mc:Fallback xmlns="">
              <p:sp>
                <p:nvSpPr>
                  <p:cNvPr id="129" name="TextBox 32">
                    <a:extLst>
                      <a:ext uri="{FF2B5EF4-FFF2-40B4-BE49-F238E27FC236}">
                        <a16:creationId xmlns:a16="http://schemas.microsoft.com/office/drawing/2014/main" id="{81531E7A-A9D4-6D42-E36B-CBEC80C0D9B5}"/>
                      </a:ext>
                    </a:extLst>
                  </p:cNvPr>
                  <p:cNvSpPr txBox="1">
                    <a:spLocks noRot="1" noChangeAspect="1" noMove="1" noResize="1" noEditPoints="1" noAdjustHandles="1" noChangeArrowheads="1" noChangeShapeType="1" noTextEdit="1"/>
                  </p:cNvSpPr>
                  <p:nvPr/>
                </p:nvSpPr>
                <p:spPr>
                  <a:xfrm>
                    <a:off x="4763521" y="1594744"/>
                    <a:ext cx="221160" cy="369332"/>
                  </a:xfrm>
                  <a:prstGeom prst="rect">
                    <a:avLst/>
                  </a:prstGeom>
                  <a:blipFill>
                    <a:blip r:embed="rId43"/>
                    <a:stretch>
                      <a:fillRect r="-36842"/>
                    </a:stretch>
                  </a:blipFill>
                </p:spPr>
                <p:txBody>
                  <a:bodyPr/>
                  <a:lstStyle/>
                  <a:p>
                    <a:r>
                      <a:rPr lang="zh-CN" altLang="en-US">
                        <a:noFill/>
                      </a:rPr>
                      <a:t> </a:t>
                    </a:r>
                  </a:p>
                </p:txBody>
              </p:sp>
            </mc:Fallback>
          </mc:AlternateContent>
          <p:sp>
            <p:nvSpPr>
              <p:cNvPr id="384" name="TextBox 33">
                <a:extLst>
                  <a:ext uri="{FF2B5EF4-FFF2-40B4-BE49-F238E27FC236}">
                    <a16:creationId xmlns:a16="http://schemas.microsoft.com/office/drawing/2014/main" id="{4ECB8672-24E1-CE4E-2B7C-8C093465A202}"/>
                  </a:ext>
                </a:extLst>
              </p:cNvPr>
              <p:cNvSpPr txBox="1"/>
              <p:nvPr/>
            </p:nvSpPr>
            <p:spPr>
              <a:xfrm>
                <a:off x="5056175" y="1596362"/>
                <a:ext cx="221160" cy="369332"/>
              </a:xfrm>
              <a:prstGeom prst="rect">
                <a:avLst/>
              </a:prstGeom>
              <a:noFill/>
            </p:spPr>
            <p:txBody>
              <a:bodyPr wrap="square" rtlCol="0">
                <a:spAutoFit/>
              </a:bodyPr>
              <a:lstStyle/>
              <a:p>
                <a:r>
                  <a:rPr lang="en-US" b="1" dirty="0"/>
                  <a:t>9</a:t>
                </a:r>
              </a:p>
            </p:txBody>
          </p:sp>
          <mc:AlternateContent xmlns:mc="http://schemas.openxmlformats.org/markup-compatibility/2006" xmlns:a14="http://schemas.microsoft.com/office/drawing/2010/main">
            <mc:Choice Requires="a14">
              <p:sp>
                <p:nvSpPr>
                  <p:cNvPr id="385" name="TextBox 34">
                    <a:extLst>
                      <a:ext uri="{FF2B5EF4-FFF2-40B4-BE49-F238E27FC236}">
                        <a16:creationId xmlns:a16="http://schemas.microsoft.com/office/drawing/2014/main" id="{2A8430EA-C1EA-F2F5-34AF-D2F201C07784}"/>
                      </a:ext>
                    </a:extLst>
                  </p:cNvPr>
                  <p:cNvSpPr txBox="1"/>
                  <p:nvPr/>
                </p:nvSpPr>
                <p:spPr>
                  <a:xfrm>
                    <a:off x="5263243" y="1594744"/>
                    <a:ext cx="22116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a:latin typeface="Cambria Math" charset="0"/>
                            </a:rPr>
                            <m:t>𝟏𝟎</m:t>
                          </m:r>
                        </m:oMath>
                      </m:oMathPara>
                    </a14:m>
                    <a:endParaRPr lang="en-US" b="1" dirty="0"/>
                  </a:p>
                </p:txBody>
              </p:sp>
            </mc:Choice>
            <mc:Fallback xmlns="">
              <p:sp>
                <p:nvSpPr>
                  <p:cNvPr id="131" name="TextBox 34">
                    <a:extLst>
                      <a:ext uri="{FF2B5EF4-FFF2-40B4-BE49-F238E27FC236}">
                        <a16:creationId xmlns:a16="http://schemas.microsoft.com/office/drawing/2014/main" id="{2A8430EA-C1EA-F2F5-34AF-D2F201C07784}"/>
                      </a:ext>
                    </a:extLst>
                  </p:cNvPr>
                  <p:cNvSpPr txBox="1">
                    <a:spLocks noRot="1" noChangeAspect="1" noMove="1" noResize="1" noEditPoints="1" noAdjustHandles="1" noChangeArrowheads="1" noChangeShapeType="1" noTextEdit="1"/>
                  </p:cNvSpPr>
                  <p:nvPr/>
                </p:nvSpPr>
                <p:spPr>
                  <a:xfrm>
                    <a:off x="5263243" y="1594744"/>
                    <a:ext cx="221160" cy="369332"/>
                  </a:xfrm>
                  <a:prstGeom prst="rect">
                    <a:avLst/>
                  </a:prstGeom>
                  <a:blipFill>
                    <a:blip r:embed="rId44"/>
                    <a:stretch>
                      <a:fillRect r="-100000"/>
                    </a:stretch>
                  </a:blipFill>
                </p:spPr>
                <p:txBody>
                  <a:bodyPr/>
                  <a:lstStyle/>
                  <a:p>
                    <a:r>
                      <a:rPr lang="zh-CN" altLang="en-US">
                        <a:noFill/>
                      </a:rPr>
                      <a:t> </a:t>
                    </a:r>
                  </a:p>
                </p:txBody>
              </p:sp>
            </mc:Fallback>
          </mc:AlternateContent>
        </p:grpSp>
        <p:grpSp>
          <p:nvGrpSpPr>
            <p:cNvPr id="349" name="组合 139">
              <a:extLst>
                <a:ext uri="{FF2B5EF4-FFF2-40B4-BE49-F238E27FC236}">
                  <a16:creationId xmlns:a16="http://schemas.microsoft.com/office/drawing/2014/main" id="{0766CF25-5CB0-79F6-2FB6-092632C9A82E}"/>
                </a:ext>
              </a:extLst>
            </p:cNvPr>
            <p:cNvGrpSpPr/>
            <p:nvPr/>
          </p:nvGrpSpPr>
          <p:grpSpPr>
            <a:xfrm>
              <a:off x="3566159" y="2998798"/>
              <a:ext cx="1895712" cy="1062396"/>
              <a:chOff x="1765676" y="432486"/>
              <a:chExt cx="1895712" cy="1062396"/>
            </a:xfrm>
          </p:grpSpPr>
          <p:sp>
            <p:nvSpPr>
              <p:cNvPr id="350" name="文本框 3">
                <a:extLst>
                  <a:ext uri="{FF2B5EF4-FFF2-40B4-BE49-F238E27FC236}">
                    <a16:creationId xmlns:a16="http://schemas.microsoft.com/office/drawing/2014/main" id="{DBC53EFF-3014-2E87-84E7-2A6A0C30A824}"/>
                  </a:ext>
                </a:extLst>
              </p:cNvPr>
              <p:cNvSpPr txBox="1"/>
              <p:nvPr/>
            </p:nvSpPr>
            <p:spPr>
              <a:xfrm>
                <a:off x="1765676" y="432486"/>
                <a:ext cx="1895712" cy="369332"/>
              </a:xfrm>
              <a:prstGeom prst="rect">
                <a:avLst/>
              </a:prstGeom>
              <a:noFill/>
            </p:spPr>
            <p:txBody>
              <a:bodyPr wrap="none" rtlCol="0">
                <a:spAutoFit/>
              </a:bodyPr>
              <a:lstStyle/>
              <a:p>
                <a:r>
                  <a:rPr kumimoji="1" lang="en-US" altLang="zh-CN" dirty="0"/>
                  <a:t>Operator Features</a:t>
                </a:r>
                <a:endParaRPr kumimoji="1" lang="zh-CN" altLang="en-US" dirty="0"/>
              </a:p>
            </p:txBody>
          </p:sp>
          <mc:AlternateContent xmlns:mc="http://schemas.openxmlformats.org/markup-compatibility/2006" xmlns:a14="http://schemas.microsoft.com/office/drawing/2010/main">
            <mc:Choice Requires="a14">
              <p:sp>
                <p:nvSpPr>
                  <p:cNvPr id="351" name="圆角矩形 5">
                    <a:extLst>
                      <a:ext uri="{FF2B5EF4-FFF2-40B4-BE49-F238E27FC236}">
                        <a16:creationId xmlns:a16="http://schemas.microsoft.com/office/drawing/2014/main" id="{E8B76436-38EF-FB9D-B1E0-ADE5AA265533}"/>
                      </a:ext>
                    </a:extLst>
                  </p:cNvPr>
                  <p:cNvSpPr/>
                  <p:nvPr/>
                </p:nvSpPr>
                <p:spPr>
                  <a:xfrm>
                    <a:off x="1787710" y="801819"/>
                    <a:ext cx="1831463" cy="693063"/>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Sup>
                            <m:sSubSupPr>
                              <m:ctrlPr>
                                <a:rPr lang="en-US" altLang="zh-CN" b="1" i="1" smtClean="0">
                                  <a:solidFill>
                                    <a:sysClr val="windowText" lastClr="000000"/>
                                  </a:solidFill>
                                  <a:latin typeface="Cambria Math" panose="02040503050406030204" pitchFamily="18" charset="0"/>
                                </a:rPr>
                              </m:ctrlPr>
                            </m:sSubSupPr>
                            <m:e>
                              <m:d>
                                <m:dPr>
                                  <m:begChr m:val="{"/>
                                  <m:endChr m:val="}"/>
                                  <m:ctrlPr>
                                    <a:rPr lang="en-US" altLang="zh-CN" b="1" i="1">
                                      <a:solidFill>
                                        <a:sysClr val="windowText" lastClr="000000"/>
                                      </a:solidFill>
                                      <a:latin typeface="Cambria Math" panose="02040503050406030204" pitchFamily="18" charset="0"/>
                                    </a:rPr>
                                  </m:ctrlPr>
                                </m:dPr>
                                <m:e>
                                  <m:r>
                                    <a:rPr lang="en-US" altLang="zh-CN" b="0" i="1" smtClean="0">
                                      <a:solidFill>
                                        <a:sysClr val="windowText" lastClr="000000"/>
                                      </a:solidFill>
                                      <a:latin typeface="Cambria Math" charset="0"/>
                                    </a:rPr>
                                    <m:t>𝑟</m:t>
                                  </m:r>
                                  <m:r>
                                    <a:rPr lang="en-US" altLang="zh-CN" b="0" i="1">
                                      <a:solidFill>
                                        <a:sysClr val="windowText" lastClr="000000"/>
                                      </a:solidFill>
                                      <a:latin typeface="Cambria Math" panose="02040503050406030204" pitchFamily="18" charset="0"/>
                                    </a:rPr>
                                    <m:t>, </m:t>
                                  </m:r>
                                  <m:r>
                                    <a:rPr lang="en-US" altLang="zh-CN" b="0" i="1" smtClean="0">
                                      <a:solidFill>
                                        <a:sysClr val="windowText" lastClr="000000"/>
                                      </a:solidFill>
                                      <a:latin typeface="Cambria Math" charset="0"/>
                                    </a:rPr>
                                    <m:t>𝑎</m:t>
                                  </m:r>
                                  <m:r>
                                    <a:rPr lang="en-US" altLang="zh-CN" b="0" i="1">
                                      <a:solidFill>
                                        <a:sysClr val="windowText" lastClr="000000"/>
                                      </a:solidFill>
                                      <a:latin typeface="Cambria Math" panose="02040503050406030204" pitchFamily="18" charset="0"/>
                                    </a:rPr>
                                    <m:t> </m:t>
                                  </m:r>
                                </m:e>
                              </m:d>
                            </m:e>
                            <m:sub>
                              <m:r>
                                <a:rPr lang="en-US" altLang="zh-CN" b="1" i="1" smtClean="0">
                                  <a:solidFill>
                                    <a:sysClr val="windowText" lastClr="000000"/>
                                  </a:solidFill>
                                  <a:latin typeface="Cambria Math" charset="0"/>
                                </a:rPr>
                                <m:t>𝒎</m:t>
                              </m:r>
                              <m:r>
                                <a:rPr lang="en-US" altLang="zh-CN" b="1" i="1">
                                  <a:solidFill>
                                    <a:sysClr val="windowText" lastClr="000000"/>
                                  </a:solidFill>
                                  <a:latin typeface="Cambria Math" panose="02040503050406030204" pitchFamily="18" charset="0"/>
                                </a:rPr>
                                <m:t>=</m:t>
                              </m:r>
                              <m:r>
                                <a:rPr lang="en-US" altLang="zh-CN" b="1" i="1">
                                  <a:solidFill>
                                    <a:sysClr val="windowText" lastClr="000000"/>
                                  </a:solidFill>
                                  <a:latin typeface="Cambria Math" panose="02040503050406030204" pitchFamily="18" charset="0"/>
                                </a:rPr>
                                <m:t>𝟏</m:t>
                              </m:r>
                            </m:sub>
                            <m:sup>
                              <m:r>
                                <a:rPr lang="en-US" altLang="zh-CN" b="1" i="1" smtClean="0">
                                  <a:solidFill>
                                    <a:sysClr val="windowText" lastClr="000000"/>
                                  </a:solidFill>
                                  <a:latin typeface="Cambria Math" charset="0"/>
                                </a:rPr>
                                <m:t>𝑴</m:t>
                              </m:r>
                            </m:sup>
                          </m:sSubSup>
                        </m:oMath>
                      </m:oMathPara>
                    </a14:m>
                    <a:endParaRPr lang="en-US" altLang="zh-CN" b="1" dirty="0">
                      <a:solidFill>
                        <a:sysClr val="windowText" lastClr="000000"/>
                      </a:solidFill>
                    </a:endParaRPr>
                  </a:p>
                </p:txBody>
              </p:sp>
            </mc:Choice>
            <mc:Fallback xmlns="">
              <p:sp>
                <p:nvSpPr>
                  <p:cNvPr id="351" name="圆角矩形 5">
                    <a:extLst>
                      <a:ext uri="{FF2B5EF4-FFF2-40B4-BE49-F238E27FC236}">
                        <a16:creationId xmlns:a16="http://schemas.microsoft.com/office/drawing/2014/main" xmlns:a14="http://schemas.microsoft.com/office/drawing/2010/main" xmlns="" id="{E8B76436-38EF-FB9D-B1E0-ADE5AA265533}"/>
                      </a:ext>
                    </a:extLst>
                  </p:cNvPr>
                  <p:cNvSpPr>
                    <a:spLocks noRot="1" noChangeAspect="1" noMove="1" noResize="1" noEditPoints="1" noAdjustHandles="1" noChangeArrowheads="1" noChangeShapeType="1" noTextEdit="1"/>
                  </p:cNvSpPr>
                  <p:nvPr/>
                </p:nvSpPr>
                <p:spPr>
                  <a:xfrm>
                    <a:off x="1787710" y="801819"/>
                    <a:ext cx="1831463" cy="693063"/>
                  </a:xfrm>
                  <a:prstGeom prst="roundRect">
                    <a:avLst/>
                  </a:prstGeom>
                  <a:blipFill rotWithShape="0">
                    <a:blip r:embed="rId53"/>
                    <a:stretch>
                      <a:fillRect t="-23729" b="-38983"/>
                    </a:stretch>
                  </a:blipFill>
                </p:spPr>
                <p:txBody>
                  <a:bodyPr/>
                  <a:lstStyle/>
                  <a:p>
                    <a:r>
                      <a:rPr lang="en-US">
                        <a:noFill/>
                      </a:rPr>
                      <a:t> </a:t>
                    </a:r>
                  </a:p>
                </p:txBody>
              </p:sp>
            </mc:Fallback>
          </mc:AlternateContent>
        </p:grpSp>
      </p:grpSp>
      <p:cxnSp>
        <p:nvCxnSpPr>
          <p:cNvPr id="386" name="肘形连接符 243">
            <a:extLst>
              <a:ext uri="{FF2B5EF4-FFF2-40B4-BE49-F238E27FC236}">
                <a16:creationId xmlns:a16="http://schemas.microsoft.com/office/drawing/2014/main" id="{B1AD4249-00A9-949B-958D-7FB37BC7FF3B}"/>
              </a:ext>
            </a:extLst>
          </p:cNvPr>
          <p:cNvCxnSpPr>
            <a:stCxn id="145" idx="3"/>
            <a:endCxn id="351" idx="1"/>
          </p:cNvCxnSpPr>
          <p:nvPr/>
        </p:nvCxnSpPr>
        <p:spPr>
          <a:xfrm>
            <a:off x="5569154" y="2719424"/>
            <a:ext cx="621352" cy="1057988"/>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7" name="肘形连接符 245">
            <a:extLst>
              <a:ext uri="{FF2B5EF4-FFF2-40B4-BE49-F238E27FC236}">
                <a16:creationId xmlns:a16="http://schemas.microsoft.com/office/drawing/2014/main" id="{5C322118-EB6B-CA4F-2287-F8ADD9006A77}"/>
              </a:ext>
            </a:extLst>
          </p:cNvPr>
          <p:cNvCxnSpPr>
            <a:stCxn id="145" idx="3"/>
            <a:endCxn id="354" idx="1"/>
          </p:cNvCxnSpPr>
          <p:nvPr/>
        </p:nvCxnSpPr>
        <p:spPr>
          <a:xfrm flipV="1">
            <a:off x="5569154" y="2154653"/>
            <a:ext cx="609192" cy="564771"/>
          </a:xfrm>
          <a:prstGeom prst="bent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3" name="Rounded Rectangle 392"/>
          <p:cNvSpPr/>
          <p:nvPr/>
        </p:nvSpPr>
        <p:spPr>
          <a:xfrm>
            <a:off x="8377293" y="2073611"/>
            <a:ext cx="1445102" cy="1379258"/>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Update policy, value networks </a:t>
            </a:r>
          </a:p>
        </p:txBody>
      </p:sp>
      <p:cxnSp>
        <p:nvCxnSpPr>
          <p:cNvPr id="395" name="Straight Arrow Connector 394"/>
          <p:cNvCxnSpPr>
            <a:stCxn id="347" idx="3"/>
            <a:endCxn id="393" idx="1"/>
          </p:cNvCxnSpPr>
          <p:nvPr/>
        </p:nvCxnSpPr>
        <p:spPr>
          <a:xfrm>
            <a:off x="8079292" y="2755211"/>
            <a:ext cx="298001" cy="802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1" name="Straight Arrow Connector 400"/>
          <p:cNvCxnSpPr>
            <a:stCxn id="393" idx="3"/>
            <a:endCxn id="106" idx="5"/>
          </p:cNvCxnSpPr>
          <p:nvPr/>
        </p:nvCxnSpPr>
        <p:spPr>
          <a:xfrm>
            <a:off x="9822395" y="2763240"/>
            <a:ext cx="2980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7" name="文本框 152">
            <a:extLst>
              <a:ext uri="{FF2B5EF4-FFF2-40B4-BE49-F238E27FC236}">
                <a16:creationId xmlns:a16="http://schemas.microsoft.com/office/drawing/2014/main" id="{BDE6CF45-F47B-A3E2-7864-0D693D0A23E6}"/>
              </a:ext>
            </a:extLst>
          </p:cNvPr>
          <p:cNvSpPr txBox="1"/>
          <p:nvPr/>
        </p:nvSpPr>
        <p:spPr>
          <a:xfrm>
            <a:off x="5842256" y="885570"/>
            <a:ext cx="1335622" cy="369332"/>
          </a:xfrm>
          <a:prstGeom prst="rect">
            <a:avLst/>
          </a:prstGeom>
          <a:noFill/>
        </p:spPr>
        <p:txBody>
          <a:bodyPr wrap="none" rtlCol="0">
            <a:spAutoFit/>
          </a:bodyPr>
          <a:lstStyle/>
          <a:p>
            <a:r>
              <a:rPr kumimoji="1" lang="en-US" altLang="zh-CN"/>
              <a:t>Embeddings</a:t>
            </a:r>
            <a:endParaRPr kumimoji="1" lang="zh-CN" altLang="en-US" dirty="0"/>
          </a:p>
        </p:txBody>
      </p:sp>
      <p:sp>
        <p:nvSpPr>
          <p:cNvPr id="104" name="矩形 2">
            <a:hlinkClick r:id="" action="ppaction://noaction"/>
          </p:cNvPr>
          <p:cNvSpPr/>
          <p:nvPr/>
        </p:nvSpPr>
        <p:spPr>
          <a:xfrm>
            <a:off x="55131" y="34151"/>
            <a:ext cx="3717558" cy="476672"/>
          </a:xfrm>
          <a:prstGeom prst="rect">
            <a:avLst/>
          </a:prstGeom>
          <a:solidFill>
            <a:schemeClr val="bg1"/>
          </a:solidFill>
          <a:ln w="9525" cap="flat" cmpd="sng" algn="ctr">
            <a:noFill/>
            <a:prstDash val="soli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a:defRPr/>
            </a:pP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RL</a:t>
            </a:r>
            <a:r>
              <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 </a:t>
            </a: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Framework</a:t>
            </a:r>
            <a:endPar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endParaRPr>
          </a:p>
        </p:txBody>
      </p:sp>
    </p:spTree>
    <p:extLst>
      <p:ext uri="{BB962C8B-B14F-4D97-AF65-F5344CB8AC3E}">
        <p14:creationId xmlns:p14="http://schemas.microsoft.com/office/powerpoint/2010/main" val="1562754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矩形 2">
            <a:hlinkClick r:id="" action="ppaction://noaction"/>
          </p:cNvPr>
          <p:cNvSpPr/>
          <p:nvPr/>
        </p:nvSpPr>
        <p:spPr>
          <a:xfrm>
            <a:off x="55131" y="34151"/>
            <a:ext cx="3717558" cy="476672"/>
          </a:xfrm>
          <a:prstGeom prst="rect">
            <a:avLst/>
          </a:prstGeom>
          <a:solidFill>
            <a:schemeClr val="bg1"/>
          </a:solidFill>
          <a:ln w="9525" cap="flat" cmpd="sng" algn="ctr">
            <a:noFill/>
            <a:prstDash val="soli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a:defRPr/>
            </a:pP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Numerical Results</a:t>
            </a:r>
            <a:endPar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4575" y="510823"/>
            <a:ext cx="3469860" cy="5846714"/>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93526767"/>
              </p:ext>
            </p:extLst>
          </p:nvPr>
        </p:nvGraphicFramePr>
        <p:xfrm>
          <a:off x="256206" y="1361806"/>
          <a:ext cx="7551534" cy="3403031"/>
        </p:xfrm>
        <a:graphic>
          <a:graphicData uri="http://schemas.openxmlformats.org/drawingml/2006/table">
            <a:tbl>
              <a:tblPr firstRow="1" bandRow="1">
                <a:tableStyleId>{5C22544A-7EE6-4342-B048-85BDC9FD1C3A}</a:tableStyleId>
              </a:tblPr>
              <a:tblGrid>
                <a:gridCol w="1701147">
                  <a:extLst>
                    <a:ext uri="{9D8B030D-6E8A-4147-A177-3AD203B41FA5}">
                      <a16:colId xmlns:a16="http://schemas.microsoft.com/office/drawing/2014/main" val="20000"/>
                    </a:ext>
                  </a:extLst>
                </a:gridCol>
                <a:gridCol w="816031">
                  <a:extLst>
                    <a:ext uri="{9D8B030D-6E8A-4147-A177-3AD203B41FA5}">
                      <a16:colId xmlns:a16="http://schemas.microsoft.com/office/drawing/2014/main" val="20001"/>
                    </a:ext>
                  </a:extLst>
                </a:gridCol>
                <a:gridCol w="1258589">
                  <a:extLst>
                    <a:ext uri="{9D8B030D-6E8A-4147-A177-3AD203B41FA5}">
                      <a16:colId xmlns:a16="http://schemas.microsoft.com/office/drawing/2014/main" val="20002"/>
                    </a:ext>
                  </a:extLst>
                </a:gridCol>
                <a:gridCol w="1258589">
                  <a:extLst>
                    <a:ext uri="{9D8B030D-6E8A-4147-A177-3AD203B41FA5}">
                      <a16:colId xmlns:a16="http://schemas.microsoft.com/office/drawing/2014/main" val="20003"/>
                    </a:ext>
                  </a:extLst>
                </a:gridCol>
                <a:gridCol w="1258589">
                  <a:extLst>
                    <a:ext uri="{9D8B030D-6E8A-4147-A177-3AD203B41FA5}">
                      <a16:colId xmlns:a16="http://schemas.microsoft.com/office/drawing/2014/main" val="20004"/>
                    </a:ext>
                  </a:extLst>
                </a:gridCol>
                <a:gridCol w="1258589">
                  <a:extLst>
                    <a:ext uri="{9D8B030D-6E8A-4147-A177-3AD203B41FA5}">
                      <a16:colId xmlns:a16="http://schemas.microsoft.com/office/drawing/2014/main" val="20005"/>
                    </a:ext>
                  </a:extLst>
                </a:gridCol>
              </a:tblGrid>
              <a:tr h="370840">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US" dirty="0">
                          <a:solidFill>
                            <a:schemeClr val="tx1"/>
                          </a:solidFill>
                        </a:rPr>
                        <a:t>Google</a:t>
                      </a:r>
                      <a:r>
                        <a:rPr lang="en-US" baseline="0" dirty="0">
                          <a:solidFill>
                            <a:schemeClr val="tx1"/>
                          </a:solidFill>
                        </a:rPr>
                        <a:t> OR Tour</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3.124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4.729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6.982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7.603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10.307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en-US" dirty="0" err="1">
                          <a:solidFill>
                            <a:schemeClr val="tx1"/>
                          </a:solidFill>
                        </a:rPr>
                        <a:t>Gurobi</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3.031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4.555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6.779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7.574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en-US" dirty="0">
                          <a:solidFill>
                            <a:schemeClr val="tx1"/>
                          </a:solidFill>
                        </a:rPr>
                        <a:t>LKH3.0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3.031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4.555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6.311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7.195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9.255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en-US" dirty="0">
                          <a:solidFill>
                            <a:schemeClr val="tx1"/>
                          </a:solidFill>
                        </a:rPr>
                        <a:t>Transformer</a:t>
                      </a:r>
                      <a:r>
                        <a:rPr lang="en-US" baseline="0" dirty="0">
                          <a:solidFill>
                            <a:schemeClr val="tx1"/>
                          </a:solidFill>
                        </a:rPr>
                        <a:t> </a:t>
                      </a:r>
                    </a:p>
                    <a:p>
                      <a:pPr algn="ctr"/>
                      <a:r>
                        <a:rPr lang="en-US" baseline="0" dirty="0">
                          <a:solidFill>
                            <a:schemeClr val="tx1"/>
                          </a:solidFill>
                        </a:rPr>
                        <a:t>+ </a:t>
                      </a:r>
                      <a:r>
                        <a:rPr lang="en-US" dirty="0">
                          <a:solidFill>
                            <a:schemeClr val="tx1"/>
                          </a:solidFill>
                        </a:rPr>
                        <a:t>RL</a:t>
                      </a:r>
                      <a:r>
                        <a:rPr lang="en-US" baseline="0" dirty="0">
                          <a:solidFill>
                            <a:schemeClr val="tx1"/>
                          </a:solidFill>
                        </a:rPr>
                        <a:t> (e</a:t>
                      </a:r>
                      <a:r>
                        <a:rPr lang="en-US" dirty="0">
                          <a:solidFill>
                            <a:schemeClr val="tx1"/>
                          </a:solidFill>
                        </a:rPr>
                        <a:t>nd</a:t>
                      </a:r>
                      <a:r>
                        <a:rPr lang="en-US" baseline="0" dirty="0">
                          <a:solidFill>
                            <a:schemeClr val="tx1"/>
                          </a:solidFill>
                        </a:rPr>
                        <a:t>-to-end)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3.965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en-US" dirty="0">
                          <a:solidFill>
                            <a:schemeClr val="tx1"/>
                          </a:solidFill>
                        </a:rPr>
                        <a:t>L2T</a:t>
                      </a:r>
                      <a:r>
                        <a:rPr lang="en-US" baseline="0" dirty="0">
                          <a:solidFill>
                            <a:schemeClr val="tx1"/>
                          </a:solidFill>
                        </a:rPr>
                        <a:t> - Insertion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3.031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4.555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6.311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7.245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10.519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634431">
                <a:tc>
                  <a:txBody>
                    <a:bodyPr/>
                    <a:lstStyle/>
                    <a:p>
                      <a:pPr algn="ctr"/>
                      <a:r>
                        <a:rPr lang="en-US" dirty="0">
                          <a:solidFill>
                            <a:schemeClr val="tx1"/>
                          </a:solidFill>
                        </a:rPr>
                        <a:t>L2T (Ours)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solidFill>
                            <a:schemeClr val="tx1"/>
                          </a:solidFill>
                        </a:rPr>
                        <a:t>3.031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solidFill>
                            <a:schemeClr val="tx1"/>
                          </a:solidFill>
                        </a:rPr>
                        <a:t>4.555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chemeClr val="tx1"/>
                          </a:solidFill>
                        </a:rPr>
                        <a:t>6.311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solidFill>
                            <a:schemeClr val="tx1"/>
                          </a:solidFill>
                        </a:rPr>
                        <a:t>7.189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solidFill>
                            <a:schemeClr val="tx1"/>
                          </a:solidFill>
                        </a:rPr>
                        <a:t>9.242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140" name="TextBox 139"/>
          <p:cNvSpPr txBox="1"/>
          <p:nvPr/>
        </p:nvSpPr>
        <p:spPr>
          <a:xfrm>
            <a:off x="55131" y="6357537"/>
            <a:ext cx="10399130" cy="369332"/>
          </a:xfrm>
          <a:prstGeom prst="rect">
            <a:avLst/>
          </a:prstGeom>
          <a:noFill/>
        </p:spPr>
        <p:txBody>
          <a:bodyPr wrap="square" rtlCol="0">
            <a:spAutoFit/>
          </a:bodyPr>
          <a:lstStyle/>
          <a:p>
            <a:r>
              <a:rPr lang="en-US" dirty="0"/>
              <a:t>Submitted to International Conference on Autonomous Agents </a:t>
            </a:r>
            <a:r>
              <a:rPr lang="en-US"/>
              <a:t>and Multi-agent Systems (AAMAS 2023)</a:t>
            </a:r>
            <a:endParaRPr lang="en-US" dirty="0"/>
          </a:p>
        </p:txBody>
      </p:sp>
    </p:spTree>
    <p:extLst>
      <p:ext uri="{BB962C8B-B14F-4D97-AF65-F5344CB8AC3E}">
        <p14:creationId xmlns:p14="http://schemas.microsoft.com/office/powerpoint/2010/main" val="536338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805173" y="1707046"/>
            <a:ext cx="3143250" cy="742950"/>
          </a:xfrm>
        </p:spPr>
        <p:txBody>
          <a:bodyPr>
            <a:normAutofit/>
          </a:bodyPr>
          <a:lstStyle/>
          <a:p>
            <a:r>
              <a:rPr lang="en-US" sz="3300" b="1" cap="all" dirty="0">
                <a:ln w="9000" cmpd="sng">
                  <a:solidFill>
                    <a:schemeClr val="accent4">
                      <a:shade val="50000"/>
                      <a:satMod val="120000"/>
                    </a:schemeClr>
                  </a:solidFill>
                  <a:prstDash val="solid"/>
                </a:ln>
                <a:solidFill>
                  <a:srgbClr val="7A0019"/>
                </a:solidFill>
                <a:effectLst>
                  <a:reflection blurRad="12700" stA="28000" endPos="45000" dist="1000" dir="5400000" sy="-100000" algn="bl" rotWithShape="0"/>
                </a:effectLst>
              </a:rPr>
              <a:t>Thank you!</a:t>
            </a:r>
          </a:p>
        </p:txBody>
      </p:sp>
      <p:sp>
        <p:nvSpPr>
          <p:cNvPr id="6" name="Rectangle 5"/>
          <p:cNvSpPr/>
          <p:nvPr/>
        </p:nvSpPr>
        <p:spPr>
          <a:xfrm>
            <a:off x="3176641" y="2865187"/>
            <a:ext cx="2548519" cy="692497"/>
          </a:xfrm>
          <a:prstGeom prst="rect">
            <a:avLst/>
          </a:prstGeom>
          <a:noFill/>
        </p:spPr>
        <p:txBody>
          <a:bodyPr wrap="none" lIns="68580" tIns="34290" rIns="68580" bIns="3429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50" b="1" dirty="0">
                <a:ln w="11430"/>
                <a:solidFill>
                  <a:srgbClr val="7A0019"/>
                </a:solidFill>
                <a:effectLst>
                  <a:outerShdw blurRad="50800" dist="39000" dir="5460000" algn="tl">
                    <a:srgbClr val="000000">
                      <a:alpha val="38000"/>
                    </a:srgbClr>
                  </a:outerShdw>
                </a:effectLst>
              </a:rPr>
              <a:t>Questions?</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0533" y="2449996"/>
            <a:ext cx="3082835" cy="375078"/>
          </a:xfrm>
          <a:prstGeom prst="rect">
            <a:avLst/>
          </a:prstGeom>
        </p:spPr>
      </p:pic>
      <p:sp>
        <p:nvSpPr>
          <p:cNvPr id="4" name="Slide Number Placeholder 3"/>
          <p:cNvSpPr>
            <a:spLocks noGrp="1"/>
          </p:cNvSpPr>
          <p:nvPr>
            <p:ph type="sldNum" sz="quarter" idx="12"/>
          </p:nvPr>
        </p:nvSpPr>
        <p:spPr/>
        <p:txBody>
          <a:bodyPr/>
          <a:lstStyle/>
          <a:p>
            <a:fld id="{8FEE3252-EFEE-45DC-8E36-1DD60143B438}" type="slidenum">
              <a:rPr lang="en-US" smtClean="0"/>
              <a:t>12</a:t>
            </a:fld>
            <a:endParaRPr lang="en-US"/>
          </a:p>
        </p:txBody>
      </p:sp>
    </p:spTree>
    <p:extLst>
      <p:ext uri="{BB962C8B-B14F-4D97-AF65-F5344CB8AC3E}">
        <p14:creationId xmlns:p14="http://schemas.microsoft.com/office/powerpoint/2010/main" val="1261295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
            <a:hlinkClick r:id="" action="ppaction://noaction"/>
          </p:cNvPr>
          <p:cNvSpPr/>
          <p:nvPr/>
        </p:nvSpPr>
        <p:spPr>
          <a:xfrm>
            <a:off x="55130" y="34151"/>
            <a:ext cx="5036183" cy="476672"/>
          </a:xfrm>
          <a:prstGeom prst="rect">
            <a:avLst/>
          </a:prstGeom>
          <a:solidFill>
            <a:schemeClr val="bg1"/>
          </a:solidFill>
          <a:ln w="9525" cap="flat" cmpd="sng" algn="ctr">
            <a:noFill/>
            <a:prstDash val="soli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a:defRPr/>
            </a:pP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Ridesharing </a:t>
            </a:r>
            <a:r>
              <a:rPr lang="en-US" altLang="zh-CN" sz="2400" b="1" kern="0">
                <a:ln w="22225">
                  <a:noFill/>
                  <a:prstDash val="solid"/>
                </a:ln>
                <a:solidFill>
                  <a:srgbClr val="5B9BD5">
                    <a:lumMod val="75000"/>
                  </a:srgbClr>
                </a:solidFill>
                <a:latin typeface="Arial Black" panose="020B0A04020102020204" pitchFamily="34" charset="0"/>
                <a:ea typeface="宋体" panose="02010600030101010101" pitchFamily="2" charset="-122"/>
              </a:rPr>
              <a:t>with Multi-ODs</a:t>
            </a:r>
            <a:endPar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281700" y="1529135"/>
            <a:ext cx="606060" cy="7336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223255" y="4400351"/>
            <a:ext cx="606060" cy="733615"/>
          </a:xfrm>
          <a:prstGeom prst="rect">
            <a:avLst/>
          </a:prstGeom>
        </p:spPr>
      </p:pic>
      <mc:AlternateContent xmlns:mc="http://schemas.openxmlformats.org/markup-compatibility/2006" xmlns:a14="http://schemas.microsoft.com/office/drawing/2010/main">
        <mc:Choice Requires="a14">
          <p:sp>
            <p:nvSpPr>
              <p:cNvPr id="7" name="Oval 6"/>
              <p:cNvSpPr/>
              <p:nvPr/>
            </p:nvSpPr>
            <p:spPr>
              <a:xfrm>
                <a:off x="4281700" y="2360988"/>
                <a:ext cx="814556" cy="565093"/>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3200" i="1" smtClean="0">
                              <a:solidFill>
                                <a:schemeClr val="tx1"/>
                              </a:solidFill>
                              <a:latin typeface="Cambria Math" panose="02040503050406030204" pitchFamily="18" charset="0"/>
                            </a:rPr>
                          </m:ctrlPr>
                        </m:sSubPr>
                        <m:e>
                          <m:r>
                            <a:rPr lang="en-US" sz="3200" b="0" i="1" smtClean="0">
                              <a:solidFill>
                                <a:schemeClr val="tx1"/>
                              </a:solidFill>
                              <a:latin typeface="Cambria Math" charset="0"/>
                            </a:rPr>
                            <m:t>𝑃</m:t>
                          </m:r>
                        </m:e>
                        <m:sub>
                          <m:r>
                            <a:rPr lang="en-US" sz="3200" i="1">
                              <a:solidFill>
                                <a:schemeClr val="tx1"/>
                              </a:solidFill>
                              <a:latin typeface="Cambria Math" charset="0"/>
                            </a:rPr>
                            <m:t>1</m:t>
                          </m:r>
                        </m:sub>
                      </m:sSub>
                    </m:oMath>
                  </m:oMathPara>
                </a14:m>
                <a:endParaRPr lang="en-US" sz="3200" dirty="0">
                  <a:solidFill>
                    <a:schemeClr val="tx1"/>
                  </a:solidFill>
                </a:endParaRPr>
              </a:p>
            </p:txBody>
          </p:sp>
        </mc:Choice>
        <mc:Fallback xmlns="">
          <p:sp>
            <p:nvSpPr>
              <p:cNvPr id="7" name="Oval 6"/>
              <p:cNvSpPr>
                <a:spLocks noRot="1" noChangeAspect="1" noMove="1" noResize="1" noEditPoints="1" noAdjustHandles="1" noChangeArrowheads="1" noChangeShapeType="1" noTextEdit="1"/>
              </p:cNvSpPr>
              <p:nvPr/>
            </p:nvSpPr>
            <p:spPr>
              <a:xfrm>
                <a:off x="4281700" y="2360988"/>
                <a:ext cx="814556" cy="565093"/>
              </a:xfrm>
              <a:prstGeom prst="ellipse">
                <a:avLst/>
              </a:prstGeom>
              <a:blipFill rotWithShape="0">
                <a:blip r:embed="rId4"/>
                <a:stretch>
                  <a:fillRect/>
                </a:stretch>
              </a:blipFill>
              <a:ln w="381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Oval 8"/>
              <p:cNvSpPr/>
              <p:nvPr/>
            </p:nvSpPr>
            <p:spPr>
              <a:xfrm>
                <a:off x="8055124" y="2360988"/>
                <a:ext cx="814556" cy="565093"/>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3200" i="1">
                              <a:solidFill>
                                <a:schemeClr val="tx1"/>
                              </a:solidFill>
                              <a:latin typeface="Cambria Math" panose="02040503050406030204" pitchFamily="18" charset="0"/>
                            </a:rPr>
                          </m:ctrlPr>
                        </m:sSubPr>
                        <m:e>
                          <m:r>
                            <a:rPr lang="en-US" sz="3200" i="1">
                              <a:solidFill>
                                <a:schemeClr val="tx1"/>
                              </a:solidFill>
                              <a:latin typeface="Cambria Math" charset="0"/>
                            </a:rPr>
                            <m:t>𝐷</m:t>
                          </m:r>
                        </m:e>
                        <m:sub>
                          <m:r>
                            <a:rPr lang="en-US" sz="3200" i="1">
                              <a:solidFill>
                                <a:schemeClr val="tx1"/>
                              </a:solidFill>
                              <a:latin typeface="Cambria Math" charset="0"/>
                            </a:rPr>
                            <m:t>1</m:t>
                          </m:r>
                        </m:sub>
                      </m:sSub>
                    </m:oMath>
                  </m:oMathPara>
                </a14:m>
                <a:endParaRPr lang="en-US" sz="3200" dirty="0">
                  <a:solidFill>
                    <a:schemeClr val="tx1"/>
                  </a:solidFill>
                </a:endParaRPr>
              </a:p>
            </p:txBody>
          </p:sp>
        </mc:Choice>
        <mc:Fallback xmlns="">
          <p:sp>
            <p:nvSpPr>
              <p:cNvPr id="9" name="Oval 8"/>
              <p:cNvSpPr>
                <a:spLocks noRot="1" noChangeAspect="1" noMove="1" noResize="1" noEditPoints="1" noAdjustHandles="1" noChangeArrowheads="1" noChangeShapeType="1" noTextEdit="1"/>
              </p:cNvSpPr>
              <p:nvPr/>
            </p:nvSpPr>
            <p:spPr>
              <a:xfrm>
                <a:off x="6531124" y="2360987"/>
                <a:ext cx="814556" cy="565093"/>
              </a:xfrm>
              <a:prstGeom prst="ellipse">
                <a:avLst/>
              </a:prstGeom>
              <a:blipFill rotWithShape="0">
                <a:blip r:embed="rId5"/>
                <a:stretch>
                  <a:fillRect/>
                </a:stretch>
              </a:blipFill>
              <a:ln w="381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Oval 9"/>
              <p:cNvSpPr/>
              <p:nvPr/>
            </p:nvSpPr>
            <p:spPr>
              <a:xfrm>
                <a:off x="4276758" y="5256588"/>
                <a:ext cx="814556" cy="565093"/>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3200" i="1" smtClean="0">
                              <a:solidFill>
                                <a:schemeClr val="tx1"/>
                              </a:solidFill>
                              <a:latin typeface="Cambria Math" panose="02040503050406030204" pitchFamily="18" charset="0"/>
                            </a:rPr>
                          </m:ctrlPr>
                        </m:sSubPr>
                        <m:e>
                          <m:r>
                            <a:rPr lang="en-US" sz="3200" b="0" i="1" smtClean="0">
                              <a:solidFill>
                                <a:schemeClr val="tx1"/>
                              </a:solidFill>
                              <a:latin typeface="Cambria Math" charset="0"/>
                            </a:rPr>
                            <m:t>𝑃</m:t>
                          </m:r>
                        </m:e>
                        <m:sub>
                          <m:r>
                            <a:rPr lang="en-US" sz="3200" i="1">
                              <a:solidFill>
                                <a:schemeClr val="tx1"/>
                              </a:solidFill>
                              <a:latin typeface="Cambria Math" charset="0"/>
                            </a:rPr>
                            <m:t>2</m:t>
                          </m:r>
                        </m:sub>
                      </m:sSub>
                    </m:oMath>
                  </m:oMathPara>
                </a14:m>
                <a:endParaRPr lang="en-US" sz="3200" dirty="0">
                  <a:solidFill>
                    <a:schemeClr val="tx1"/>
                  </a:solidFill>
                </a:endParaRPr>
              </a:p>
            </p:txBody>
          </p:sp>
        </mc:Choice>
        <mc:Fallback xmlns="">
          <p:sp>
            <p:nvSpPr>
              <p:cNvPr id="10" name="Oval 9"/>
              <p:cNvSpPr>
                <a:spLocks noRot="1" noChangeAspect="1" noMove="1" noResize="1" noEditPoints="1" noAdjustHandles="1" noChangeArrowheads="1" noChangeShapeType="1" noTextEdit="1"/>
              </p:cNvSpPr>
              <p:nvPr/>
            </p:nvSpPr>
            <p:spPr>
              <a:xfrm>
                <a:off x="4276758" y="5256588"/>
                <a:ext cx="814556" cy="565093"/>
              </a:xfrm>
              <a:prstGeom prst="ellipse">
                <a:avLst/>
              </a:prstGeom>
              <a:blipFill rotWithShape="0">
                <a:blip r:embed="rId6"/>
                <a:stretch>
                  <a:fillRect/>
                </a:stretch>
              </a:blipFill>
              <a:ln w="381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Oval 10"/>
              <p:cNvSpPr/>
              <p:nvPr/>
            </p:nvSpPr>
            <p:spPr>
              <a:xfrm>
                <a:off x="8055124" y="5256588"/>
                <a:ext cx="814556" cy="565093"/>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3200" i="1">
                              <a:solidFill>
                                <a:schemeClr val="tx1"/>
                              </a:solidFill>
                              <a:latin typeface="Cambria Math" panose="02040503050406030204" pitchFamily="18" charset="0"/>
                            </a:rPr>
                          </m:ctrlPr>
                        </m:sSubPr>
                        <m:e>
                          <m:r>
                            <a:rPr lang="en-US" sz="3200" i="1">
                              <a:solidFill>
                                <a:schemeClr val="tx1"/>
                              </a:solidFill>
                              <a:latin typeface="Cambria Math" charset="0"/>
                            </a:rPr>
                            <m:t>𝐷</m:t>
                          </m:r>
                        </m:e>
                        <m:sub>
                          <m:r>
                            <a:rPr lang="en-US" sz="3200" i="1">
                              <a:solidFill>
                                <a:schemeClr val="tx1"/>
                              </a:solidFill>
                              <a:latin typeface="Cambria Math" charset="0"/>
                            </a:rPr>
                            <m:t>2</m:t>
                          </m:r>
                        </m:sub>
                      </m:sSub>
                    </m:oMath>
                  </m:oMathPara>
                </a14:m>
                <a:endParaRPr lang="en-US" sz="3200" dirty="0">
                  <a:solidFill>
                    <a:schemeClr val="tx1"/>
                  </a:solidFill>
                </a:endParaRPr>
              </a:p>
            </p:txBody>
          </p:sp>
        </mc:Choice>
        <mc:Fallback xmlns="">
          <p:sp>
            <p:nvSpPr>
              <p:cNvPr id="11" name="Oval 10"/>
              <p:cNvSpPr>
                <a:spLocks noRot="1" noChangeAspect="1" noMove="1" noResize="1" noEditPoints="1" noAdjustHandles="1" noChangeArrowheads="1" noChangeShapeType="1" noTextEdit="1"/>
              </p:cNvSpPr>
              <p:nvPr/>
            </p:nvSpPr>
            <p:spPr>
              <a:xfrm>
                <a:off x="6531124" y="5256587"/>
                <a:ext cx="814556" cy="565093"/>
              </a:xfrm>
              <a:prstGeom prst="ellipse">
                <a:avLst/>
              </a:prstGeom>
              <a:blipFill rotWithShape="0">
                <a:blip r:embed="rId7"/>
                <a:stretch>
                  <a:fillRect/>
                </a:stretch>
              </a:blipFill>
              <a:ln w="38100">
                <a:solidFill>
                  <a:schemeClr val="tx1"/>
                </a:solidFill>
              </a:ln>
            </p:spPr>
            <p:txBody>
              <a:bodyPr/>
              <a:lstStyle/>
              <a:p>
                <a:r>
                  <a:rPr lang="en-US">
                    <a:noFill/>
                  </a:rPr>
                  <a:t> </a:t>
                </a:r>
              </a:p>
            </p:txBody>
          </p:sp>
        </mc:Fallback>
      </mc:AlternateContent>
      <p:cxnSp>
        <p:nvCxnSpPr>
          <p:cNvPr id="13" name="Curved Connector 12"/>
          <p:cNvCxnSpPr>
            <a:stCxn id="7" idx="7"/>
            <a:endCxn id="9" idx="3"/>
          </p:cNvCxnSpPr>
          <p:nvPr/>
        </p:nvCxnSpPr>
        <p:spPr>
          <a:xfrm rot="16200000" flipH="1">
            <a:off x="6375900" y="1044810"/>
            <a:ext cx="399581" cy="3197446"/>
          </a:xfrm>
          <a:prstGeom prst="curvedConnector5">
            <a:avLst>
              <a:gd name="adj1" fmla="val -57210"/>
              <a:gd name="adj2" fmla="val 50000"/>
              <a:gd name="adj3" fmla="val 157210"/>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Curved Connector 13"/>
          <p:cNvCxnSpPr>
            <a:stCxn id="10" idx="7"/>
            <a:endCxn id="11" idx="3"/>
          </p:cNvCxnSpPr>
          <p:nvPr/>
        </p:nvCxnSpPr>
        <p:spPr>
          <a:xfrm rot="16200000" flipH="1">
            <a:off x="6373429" y="3937939"/>
            <a:ext cx="399581" cy="3202388"/>
          </a:xfrm>
          <a:prstGeom prst="curvedConnector5">
            <a:avLst>
              <a:gd name="adj1" fmla="val -57210"/>
              <a:gd name="adj2" fmla="val 50000"/>
              <a:gd name="adj3" fmla="val 157210"/>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13910" y="2185036"/>
            <a:ext cx="888357" cy="741044"/>
          </a:xfrm>
          <a:prstGeom prst="rect">
            <a:avLst/>
          </a:prstGeom>
        </p:spPr>
      </p:pic>
      <mc:AlternateContent xmlns:mc="http://schemas.openxmlformats.org/markup-compatibility/2006" xmlns:a14="http://schemas.microsoft.com/office/drawing/2010/main">
        <mc:Choice Requires="a14">
          <p:sp>
            <p:nvSpPr>
              <p:cNvPr id="20" name="TextBox 19"/>
              <p:cNvSpPr txBox="1"/>
              <p:nvPr/>
            </p:nvSpPr>
            <p:spPr>
              <a:xfrm>
                <a:off x="6138349" y="326157"/>
                <a:ext cx="407212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charset="0"/>
                            </a:rPr>
                            <m:t>𝑃</m:t>
                          </m:r>
                        </m:e>
                        <m:sub>
                          <m:r>
                            <a:rPr lang="en-US" i="1">
                              <a:latin typeface="Cambria Math" charset="0"/>
                            </a:rPr>
                            <m:t>1</m:t>
                          </m:r>
                        </m:sub>
                      </m:sSub>
                      <m:r>
                        <a:rPr lang="en-US" i="1">
                          <a:latin typeface="Cambria Math" charset="0"/>
                        </a:rPr>
                        <m:t>→</m:t>
                      </m:r>
                      <m:sSub>
                        <m:sSubPr>
                          <m:ctrlPr>
                            <a:rPr lang="en-US" i="1">
                              <a:latin typeface="Cambria Math" panose="02040503050406030204" pitchFamily="18" charset="0"/>
                            </a:rPr>
                          </m:ctrlPr>
                        </m:sSubPr>
                        <m:e>
                          <m:r>
                            <a:rPr lang="en-US" b="0" i="1" smtClean="0">
                              <a:latin typeface="Cambria Math" charset="0"/>
                            </a:rPr>
                            <m:t>𝑃</m:t>
                          </m:r>
                        </m:e>
                        <m:sub>
                          <m:r>
                            <a:rPr lang="en-US" i="1">
                              <a:latin typeface="Cambria Math" charset="0"/>
                            </a:rPr>
                            <m:t>2</m:t>
                          </m:r>
                        </m:sub>
                      </m:sSub>
                      <m:r>
                        <a:rPr lang="en-US" i="1">
                          <a:latin typeface="Cambria Math" charset="0"/>
                        </a:rPr>
                        <m:t>→</m:t>
                      </m:r>
                      <m:sSub>
                        <m:sSubPr>
                          <m:ctrlPr>
                            <a:rPr lang="en-US" i="1">
                              <a:latin typeface="Cambria Math" panose="02040503050406030204" pitchFamily="18" charset="0"/>
                            </a:rPr>
                          </m:ctrlPr>
                        </m:sSubPr>
                        <m:e>
                          <m:r>
                            <a:rPr lang="en-US" i="1">
                              <a:latin typeface="Cambria Math" charset="0"/>
                            </a:rPr>
                            <m:t>𝐷</m:t>
                          </m:r>
                        </m:e>
                        <m:sub>
                          <m:r>
                            <a:rPr lang="en-US" i="1">
                              <a:latin typeface="Cambria Math" charset="0"/>
                            </a:rPr>
                            <m:t>1</m:t>
                          </m:r>
                        </m:sub>
                      </m:sSub>
                      <m:r>
                        <a:rPr lang="en-US" i="1">
                          <a:latin typeface="Cambria Math" charset="0"/>
                        </a:rPr>
                        <m:t>→</m:t>
                      </m:r>
                      <m:sSub>
                        <m:sSubPr>
                          <m:ctrlPr>
                            <a:rPr lang="en-US" i="1">
                              <a:latin typeface="Cambria Math" panose="02040503050406030204" pitchFamily="18" charset="0"/>
                            </a:rPr>
                          </m:ctrlPr>
                        </m:sSubPr>
                        <m:e>
                          <m:r>
                            <a:rPr lang="en-US" i="1">
                              <a:latin typeface="Cambria Math" charset="0"/>
                            </a:rPr>
                            <m:t>𝐷</m:t>
                          </m:r>
                        </m:e>
                        <m:sub>
                          <m:r>
                            <a:rPr lang="en-US" i="1">
                              <a:latin typeface="Cambria Math" charset="0"/>
                            </a:rPr>
                            <m:t>2</m:t>
                          </m:r>
                        </m:sub>
                      </m:sSub>
                    </m:oMath>
                  </m:oMathPara>
                </a14:m>
                <a:endParaRPr lang="en-US" dirty="0"/>
              </a:p>
            </p:txBody>
          </p:sp>
        </mc:Choice>
        <mc:Fallback xmlns="">
          <p:sp>
            <p:nvSpPr>
              <p:cNvPr id="20" name="TextBox 19"/>
              <p:cNvSpPr txBox="1">
                <a:spLocks noRot="1" noChangeAspect="1" noMove="1" noResize="1" noEditPoints="1" noAdjustHandles="1" noChangeArrowheads="1" noChangeShapeType="1" noTextEdit="1"/>
              </p:cNvSpPr>
              <p:nvPr/>
            </p:nvSpPr>
            <p:spPr>
              <a:xfrm>
                <a:off x="6138349" y="326157"/>
                <a:ext cx="4072128" cy="369332"/>
              </a:xfrm>
              <a:prstGeom prst="rect">
                <a:avLst/>
              </a:prstGeom>
              <a:blipFill rotWithShape="0">
                <a:blip r:embed="rId9"/>
                <a:stretch>
                  <a:fillRect/>
                </a:stretch>
              </a:blipFill>
            </p:spPr>
            <p:txBody>
              <a:bodyPr/>
              <a:lstStyle/>
              <a:p>
                <a:r>
                  <a:rPr lang="en-US">
                    <a:noFill/>
                  </a:rPr>
                  <a:t> </a:t>
                </a:r>
              </a:p>
            </p:txBody>
          </p:sp>
        </mc:Fallback>
      </mc:AlternateContent>
      <p:pic>
        <p:nvPicPr>
          <p:cNvPr id="21" name="Picture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13910" y="2443742"/>
            <a:ext cx="888357" cy="741044"/>
          </a:xfrm>
          <a:prstGeom prst="rect">
            <a:avLst/>
          </a:prstGeom>
        </p:spPr>
      </p:pic>
      <mc:AlternateContent xmlns:mc="http://schemas.openxmlformats.org/markup-compatibility/2006" xmlns:a14="http://schemas.microsoft.com/office/drawing/2010/main">
        <mc:Choice Requires="a14">
          <p:sp>
            <p:nvSpPr>
              <p:cNvPr id="22" name="TextBox 21"/>
              <p:cNvSpPr txBox="1"/>
              <p:nvPr/>
            </p:nvSpPr>
            <p:spPr>
              <a:xfrm>
                <a:off x="6138349" y="743646"/>
                <a:ext cx="407212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charset="0"/>
                            </a:rPr>
                            <m:t>𝑃</m:t>
                          </m:r>
                        </m:e>
                        <m:sub>
                          <m:r>
                            <a:rPr lang="en-US" i="1">
                              <a:latin typeface="Cambria Math" charset="0"/>
                            </a:rPr>
                            <m:t>1</m:t>
                          </m:r>
                        </m:sub>
                      </m:sSub>
                      <m:r>
                        <a:rPr lang="en-US" i="1">
                          <a:latin typeface="Cambria Math" charset="0"/>
                        </a:rPr>
                        <m:t>→</m:t>
                      </m:r>
                      <m:sSub>
                        <m:sSubPr>
                          <m:ctrlPr>
                            <a:rPr lang="en-US" i="1">
                              <a:latin typeface="Cambria Math" panose="02040503050406030204" pitchFamily="18" charset="0"/>
                            </a:rPr>
                          </m:ctrlPr>
                        </m:sSubPr>
                        <m:e>
                          <m:r>
                            <a:rPr lang="en-US" b="0" i="1" smtClean="0">
                              <a:latin typeface="Cambria Math" charset="0"/>
                            </a:rPr>
                            <m:t>𝑃</m:t>
                          </m:r>
                        </m:e>
                        <m:sub>
                          <m:r>
                            <a:rPr lang="en-US" i="1">
                              <a:latin typeface="Cambria Math" charset="0"/>
                            </a:rPr>
                            <m:t>2</m:t>
                          </m:r>
                        </m:sub>
                      </m:sSub>
                      <m:r>
                        <a:rPr lang="en-US" i="1">
                          <a:latin typeface="Cambria Math" charset="0"/>
                        </a:rPr>
                        <m:t>→</m:t>
                      </m:r>
                      <m:sSub>
                        <m:sSubPr>
                          <m:ctrlPr>
                            <a:rPr lang="en-US" i="1">
                              <a:latin typeface="Cambria Math" panose="02040503050406030204" pitchFamily="18" charset="0"/>
                            </a:rPr>
                          </m:ctrlPr>
                        </m:sSubPr>
                        <m:e>
                          <m:r>
                            <a:rPr lang="en-US" i="1">
                              <a:latin typeface="Cambria Math" charset="0"/>
                            </a:rPr>
                            <m:t>𝐷</m:t>
                          </m:r>
                        </m:e>
                        <m:sub>
                          <m:r>
                            <a:rPr lang="en-US" i="1">
                              <a:latin typeface="Cambria Math" charset="0"/>
                            </a:rPr>
                            <m:t>2</m:t>
                          </m:r>
                        </m:sub>
                      </m:sSub>
                      <m:r>
                        <a:rPr lang="en-US" i="1">
                          <a:latin typeface="Cambria Math" charset="0"/>
                        </a:rPr>
                        <m:t>→</m:t>
                      </m:r>
                      <m:sSub>
                        <m:sSubPr>
                          <m:ctrlPr>
                            <a:rPr lang="en-US" i="1">
                              <a:latin typeface="Cambria Math" panose="02040503050406030204" pitchFamily="18" charset="0"/>
                            </a:rPr>
                          </m:ctrlPr>
                        </m:sSubPr>
                        <m:e>
                          <m:r>
                            <a:rPr lang="en-US" i="1">
                              <a:latin typeface="Cambria Math" charset="0"/>
                            </a:rPr>
                            <m:t>𝐷</m:t>
                          </m:r>
                        </m:e>
                        <m:sub>
                          <m:r>
                            <a:rPr lang="en-US" i="1">
                              <a:latin typeface="Cambria Math" charset="0"/>
                            </a:rPr>
                            <m:t>1</m:t>
                          </m:r>
                        </m:sub>
                      </m:sSub>
                    </m:oMath>
                  </m:oMathPara>
                </a14:m>
                <a:endParaRPr lang="en-US" dirty="0"/>
              </a:p>
            </p:txBody>
          </p:sp>
        </mc:Choice>
        <mc:Fallback xmlns="">
          <p:sp>
            <p:nvSpPr>
              <p:cNvPr id="22" name="TextBox 21"/>
              <p:cNvSpPr txBox="1">
                <a:spLocks noRot="1" noChangeAspect="1" noMove="1" noResize="1" noEditPoints="1" noAdjustHandles="1" noChangeArrowheads="1" noChangeShapeType="1" noTextEdit="1"/>
              </p:cNvSpPr>
              <p:nvPr/>
            </p:nvSpPr>
            <p:spPr>
              <a:xfrm>
                <a:off x="6138349" y="743646"/>
                <a:ext cx="4072128" cy="369332"/>
              </a:xfrm>
              <a:prstGeom prst="rect">
                <a:avLst/>
              </a:prstGeom>
              <a:blipFill rotWithShape="0">
                <a:blip r:embed="rId10"/>
                <a:stretch>
                  <a:fillRect/>
                </a:stretch>
              </a:blipFill>
            </p:spPr>
            <p:txBody>
              <a:bodyPr/>
              <a:lstStyle/>
              <a:p>
                <a:r>
                  <a:rPr lang="en-US">
                    <a:noFill/>
                  </a:rPr>
                  <a:t> </a:t>
                </a:r>
              </a:p>
            </p:txBody>
          </p:sp>
        </mc:Fallback>
      </mc:AlternateContent>
      <p:pic>
        <p:nvPicPr>
          <p:cNvPr id="23" name="Picture 2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18941" y="2702448"/>
            <a:ext cx="888357" cy="741044"/>
          </a:xfrm>
          <a:prstGeom prst="rect">
            <a:avLst/>
          </a:prstGeom>
        </p:spPr>
      </p:pic>
      <mc:AlternateContent xmlns:mc="http://schemas.openxmlformats.org/markup-compatibility/2006" xmlns:a14="http://schemas.microsoft.com/office/drawing/2010/main">
        <mc:Choice Requires="a14">
          <p:sp>
            <p:nvSpPr>
              <p:cNvPr id="24" name="TextBox 23"/>
              <p:cNvSpPr txBox="1"/>
              <p:nvPr/>
            </p:nvSpPr>
            <p:spPr>
              <a:xfrm>
                <a:off x="6138349" y="1176205"/>
                <a:ext cx="407212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charset="0"/>
                            </a:rPr>
                            <m:t>𝑃</m:t>
                          </m:r>
                        </m:e>
                        <m:sub>
                          <m:r>
                            <a:rPr lang="en-US" i="1">
                              <a:latin typeface="Cambria Math" charset="0"/>
                            </a:rPr>
                            <m:t>1</m:t>
                          </m:r>
                        </m:sub>
                      </m:sSub>
                      <m:r>
                        <a:rPr lang="en-US" i="1">
                          <a:latin typeface="Cambria Math" charset="0"/>
                        </a:rPr>
                        <m:t>→</m:t>
                      </m:r>
                      <m:sSub>
                        <m:sSubPr>
                          <m:ctrlPr>
                            <a:rPr lang="en-US" i="1">
                              <a:latin typeface="Cambria Math" panose="02040503050406030204" pitchFamily="18" charset="0"/>
                            </a:rPr>
                          </m:ctrlPr>
                        </m:sSubPr>
                        <m:e>
                          <m:r>
                            <a:rPr lang="en-US" i="1">
                              <a:latin typeface="Cambria Math" charset="0"/>
                            </a:rPr>
                            <m:t>𝐷</m:t>
                          </m:r>
                        </m:e>
                        <m:sub>
                          <m:r>
                            <a:rPr lang="en-US" i="1">
                              <a:latin typeface="Cambria Math" charset="0"/>
                            </a:rPr>
                            <m:t>1</m:t>
                          </m:r>
                        </m:sub>
                      </m:sSub>
                      <m:r>
                        <a:rPr lang="en-US" i="1">
                          <a:latin typeface="Cambria Math" charset="0"/>
                        </a:rPr>
                        <m:t>→</m:t>
                      </m:r>
                      <m:sSub>
                        <m:sSubPr>
                          <m:ctrlPr>
                            <a:rPr lang="en-US" i="1">
                              <a:latin typeface="Cambria Math" panose="02040503050406030204" pitchFamily="18" charset="0"/>
                            </a:rPr>
                          </m:ctrlPr>
                        </m:sSubPr>
                        <m:e>
                          <m:r>
                            <a:rPr lang="en-US" b="0" i="1" smtClean="0">
                              <a:latin typeface="Cambria Math" charset="0"/>
                            </a:rPr>
                            <m:t>𝑃</m:t>
                          </m:r>
                        </m:e>
                        <m:sub>
                          <m:r>
                            <a:rPr lang="en-US" i="1">
                              <a:latin typeface="Cambria Math" charset="0"/>
                            </a:rPr>
                            <m:t>2</m:t>
                          </m:r>
                        </m:sub>
                      </m:sSub>
                      <m:r>
                        <a:rPr lang="en-US" i="1">
                          <a:latin typeface="Cambria Math" charset="0"/>
                        </a:rPr>
                        <m:t>→</m:t>
                      </m:r>
                      <m:sSub>
                        <m:sSubPr>
                          <m:ctrlPr>
                            <a:rPr lang="en-US" i="1">
                              <a:latin typeface="Cambria Math" panose="02040503050406030204" pitchFamily="18" charset="0"/>
                            </a:rPr>
                          </m:ctrlPr>
                        </m:sSubPr>
                        <m:e>
                          <m:r>
                            <a:rPr lang="en-US" i="1">
                              <a:latin typeface="Cambria Math" charset="0"/>
                            </a:rPr>
                            <m:t>𝐷</m:t>
                          </m:r>
                        </m:e>
                        <m:sub>
                          <m:r>
                            <a:rPr lang="en-US" i="1">
                              <a:latin typeface="Cambria Math" charset="0"/>
                            </a:rPr>
                            <m:t>2</m:t>
                          </m:r>
                        </m:sub>
                      </m:sSub>
                    </m:oMath>
                  </m:oMathPara>
                </a14:m>
                <a:endParaRPr lang="en-US" dirty="0"/>
              </a:p>
            </p:txBody>
          </p:sp>
        </mc:Choice>
        <mc:Fallback xmlns="">
          <p:sp>
            <p:nvSpPr>
              <p:cNvPr id="24" name="TextBox 23"/>
              <p:cNvSpPr txBox="1">
                <a:spLocks noRot="1" noChangeAspect="1" noMove="1" noResize="1" noEditPoints="1" noAdjustHandles="1" noChangeArrowheads="1" noChangeShapeType="1" noTextEdit="1"/>
              </p:cNvSpPr>
              <p:nvPr/>
            </p:nvSpPr>
            <p:spPr>
              <a:xfrm>
                <a:off x="6138349" y="1176205"/>
                <a:ext cx="4072128" cy="369332"/>
              </a:xfrm>
              <a:prstGeom prst="rect">
                <a:avLst/>
              </a:prstGeom>
              <a:blipFill rotWithShape="0">
                <a:blip r:embed="rId11"/>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381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dissolve">
                                      <p:cBhvr>
                                        <p:cTn id="10" dur="500"/>
                                        <p:tgtEl>
                                          <p:spTgt spid="18"/>
                                        </p:tgtEl>
                                      </p:cBhvr>
                                    </p:animEffect>
                                  </p:childTnLst>
                                </p:cTn>
                              </p:par>
                              <p:par>
                                <p:cTn id="11" presetID="9"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par>
                                <p:cTn id="19" presetID="9"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dissolve">
                                      <p:cBhvr>
                                        <p:cTn id="21" dur="500"/>
                                        <p:tgtEl>
                                          <p:spTgt spid="13"/>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dissolve">
                                      <p:cBhvr>
                                        <p:cTn id="29" dur="500"/>
                                        <p:tgtEl>
                                          <p:spTgt spid="10"/>
                                        </p:tgtEl>
                                      </p:cBhvr>
                                    </p:animEffect>
                                  </p:childTnLst>
                                </p:cTn>
                              </p:par>
                              <p:par>
                                <p:cTn id="30" presetID="9" presetClass="entr" presetSubtype="0" fill="hold"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dissolve">
                                      <p:cBhvr>
                                        <p:cTn id="32" dur="500"/>
                                        <p:tgtEl>
                                          <p:spTgt spid="14"/>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dissolv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0" presetClass="path" presetSubtype="0" accel="50000" decel="50000" fill="hold" nodeType="clickEffect">
                                  <p:stCondLst>
                                    <p:cond delay="100"/>
                                  </p:stCondLst>
                                  <p:childTnLst>
                                    <p:animMotion origin="layout" path="M -2.22222E-6 1.48148E-6 C 0.09236 -0.02662 0.18472 -0.05324 0.22396 0.01597 C 0.26302 0.08542 0.16389 0.41528 0.23455 0.41621 C 0.30521 0.4169 0.57882 0.02037 0.64791 0.0213 C 0.71701 0.02222 0.64896 0.35625 0.6493 0.42153 C 0.64948 0.48658 0.6493 0.4125 0.6493 0.4125 " pathEditMode="relative" ptsTypes="AAAAAA">
                                      <p:cBhvr>
                                        <p:cTn id="39" dur="5000" fill="hold"/>
                                        <p:tgtEl>
                                          <p:spTgt spid="18"/>
                                        </p:tgtEl>
                                        <p:attrNameLst>
                                          <p:attrName>ppt_x</p:attrName>
                                          <p:attrName>ppt_y</p:attrName>
                                        </p:attrNameLst>
                                      </p:cBhvr>
                                    </p:animMotion>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dissolve">
                                      <p:cBhvr>
                                        <p:cTn id="44" dur="5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xit" presetSubtype="0" fill="hold" nodeType="clickEffect">
                                  <p:stCondLst>
                                    <p:cond delay="0"/>
                                  </p:stCondLst>
                                  <p:childTnLst>
                                    <p:animEffect transition="out" filter="dissolve">
                                      <p:cBhvr>
                                        <p:cTn id="48" dur="500"/>
                                        <p:tgtEl>
                                          <p:spTgt spid="18"/>
                                        </p:tgtEl>
                                      </p:cBhvr>
                                    </p:animEffect>
                                    <p:set>
                                      <p:cBhvr>
                                        <p:cTn id="49" dur="1" fill="hold">
                                          <p:stCondLst>
                                            <p:cond delay="499"/>
                                          </p:stCondLst>
                                        </p:cTn>
                                        <p:tgtEl>
                                          <p:spTgt spid="18"/>
                                        </p:tgtEl>
                                        <p:attrNameLst>
                                          <p:attrName>style.visibility</p:attrName>
                                        </p:attrNameLst>
                                      </p:cBhvr>
                                      <p:to>
                                        <p:strVal val="hidden"/>
                                      </p:to>
                                    </p:set>
                                  </p:childTnLst>
                                </p:cTn>
                              </p:par>
                              <p:par>
                                <p:cTn id="50" presetID="9" presetClass="entr" presetSubtype="0" fill="hold" nodeType="with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dissolv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0" presetClass="path" presetSubtype="0" accel="50000" decel="50000" fill="hold" nodeType="clickEffect">
                                  <p:stCondLst>
                                    <p:cond delay="0"/>
                                  </p:stCondLst>
                                  <p:childTnLst>
                                    <p:animMotion origin="layout" path="M -6.94444E-6 -7.40741E-6 C 0.10485 -0.0463 0.20972 -0.09283 0.25051 -0.02663 C 0.29149 0.03981 0.17829 0.32708 0.24513 0.39814 C 0.31215 0.46921 0.5809 0.47106 0.65173 0.39999 C 0.72274 0.32893 0.67048 -0.02825 0.67048 -0.02825 " pathEditMode="relative" ptsTypes="AAAAA">
                                      <p:cBhvr>
                                        <p:cTn id="56" dur="5000" fill="hold"/>
                                        <p:tgtEl>
                                          <p:spTgt spid="21"/>
                                        </p:tgtEl>
                                        <p:attrNameLst>
                                          <p:attrName>ppt_x</p:attrName>
                                          <p:attrName>ppt_y</p:attrName>
                                        </p:attrNameLst>
                                      </p:cBhvr>
                                    </p:animMotion>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dissolve">
                                      <p:cBhvr>
                                        <p:cTn id="61" dur="500"/>
                                        <p:tgtEl>
                                          <p:spTgt spid="22"/>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xit" presetSubtype="0" fill="hold" nodeType="clickEffect">
                                  <p:stCondLst>
                                    <p:cond delay="0"/>
                                  </p:stCondLst>
                                  <p:childTnLst>
                                    <p:animEffect transition="out" filter="dissolve">
                                      <p:cBhvr>
                                        <p:cTn id="65" dur="500"/>
                                        <p:tgtEl>
                                          <p:spTgt spid="21"/>
                                        </p:tgtEl>
                                      </p:cBhvr>
                                    </p:animEffect>
                                    <p:set>
                                      <p:cBhvr>
                                        <p:cTn id="66" dur="1" fill="hold">
                                          <p:stCondLst>
                                            <p:cond delay="499"/>
                                          </p:stCondLst>
                                        </p:cTn>
                                        <p:tgtEl>
                                          <p:spTgt spid="21"/>
                                        </p:tgtEl>
                                        <p:attrNameLst>
                                          <p:attrName>style.visibility</p:attrName>
                                        </p:attrNameLst>
                                      </p:cBhvr>
                                      <p:to>
                                        <p:strVal val="hidden"/>
                                      </p:to>
                                    </p:set>
                                  </p:childTnLst>
                                </p:cTn>
                              </p:par>
                              <p:par>
                                <p:cTn id="67" presetID="9" presetClass="entr" presetSubtype="0" fill="hold" nodeType="with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dissolve">
                                      <p:cBhvr>
                                        <p:cTn id="69" dur="500"/>
                                        <p:tgtEl>
                                          <p:spTgt spid="23"/>
                                        </p:tgtEl>
                                      </p:cBhvr>
                                    </p:animEffect>
                                  </p:childTnLst>
                                </p:cTn>
                              </p:par>
                            </p:childTnLst>
                          </p:cTn>
                        </p:par>
                      </p:childTnLst>
                    </p:cTn>
                  </p:par>
                  <p:par>
                    <p:cTn id="70" fill="hold">
                      <p:stCondLst>
                        <p:cond delay="indefinite"/>
                      </p:stCondLst>
                      <p:childTnLst>
                        <p:par>
                          <p:cTn id="71" fill="hold">
                            <p:stCondLst>
                              <p:cond delay="0"/>
                            </p:stCondLst>
                            <p:childTnLst>
                              <p:par>
                                <p:cTn id="72" presetID="0" presetClass="path" presetSubtype="0" accel="50000" decel="50000" fill="hold" nodeType="clickEffect">
                                  <p:stCondLst>
                                    <p:cond delay="0"/>
                                  </p:stCondLst>
                                  <p:childTnLst>
                                    <p:animMotion origin="layout" path="M -2.5E-6 -4.07407E-6 C 0.06285 -0.02731 0.12569 -0.05463 0.23316 -0.06597 C 0.3408 -0.07708 0.64566 -0.13843 0.64531 -0.06759 C 0.64479 0.00324 0.22882 0.28982 0.23055 0.35903 C 0.23229 0.42847 0.58611 0.35116 0.6559 0.34838 C 0.72569 0.34583 0.65035 0.34375 0.6493 0.34306 C 0.64809 0.34236 0.6493 0.34491 0.6493 0.34491 C 0.6493 0.34375 0.64896 0.33634 0.6493 0.33588 C 0.64948 0.33565 0.65052 0.34306 0.65052 0.34306 " pathEditMode="relative" ptsTypes="AAAAAAAAA">
                                      <p:cBhvr>
                                        <p:cTn id="73" dur="5000" fill="hold"/>
                                        <p:tgtEl>
                                          <p:spTgt spid="23"/>
                                        </p:tgtEl>
                                        <p:attrNameLst>
                                          <p:attrName>ppt_x</p:attrName>
                                          <p:attrName>ppt_y</p:attrName>
                                        </p:attrNameLst>
                                      </p:cBhvr>
                                    </p:animMotion>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dissolve">
                                      <p:cBhvr>
                                        <p:cTn id="7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20" grpId="0"/>
      <p:bldP spid="22" grpId="0"/>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
            <a:hlinkClick r:id="" action="ppaction://noaction"/>
          </p:cNvPr>
          <p:cNvSpPr/>
          <p:nvPr/>
        </p:nvSpPr>
        <p:spPr>
          <a:xfrm>
            <a:off x="55130" y="34151"/>
            <a:ext cx="5036183" cy="476672"/>
          </a:xfrm>
          <a:prstGeom prst="rect">
            <a:avLst/>
          </a:prstGeom>
          <a:solidFill>
            <a:schemeClr val="bg1"/>
          </a:solidFill>
          <a:ln w="9525" cap="flat" cmpd="sng" algn="ctr">
            <a:noFill/>
            <a:prstDash val="soli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a:defRPr/>
            </a:pP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Preliminary</a:t>
            </a:r>
            <a:endPar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endParaRPr>
          </a:p>
        </p:txBody>
      </p:sp>
      <mc:AlternateContent xmlns:mc="http://schemas.openxmlformats.org/markup-compatibility/2006" xmlns:a14="http://schemas.microsoft.com/office/drawing/2010/main">
        <mc:Choice Requires="a14">
          <p:sp>
            <p:nvSpPr>
              <p:cNvPr id="48" name="TextBox 47"/>
              <p:cNvSpPr txBox="1"/>
              <p:nvPr/>
            </p:nvSpPr>
            <p:spPr>
              <a:xfrm>
                <a:off x="81373" y="840151"/>
                <a:ext cx="6150987" cy="2447529"/>
              </a:xfrm>
              <a:prstGeom prst="rect">
                <a:avLst/>
              </a:prstGeom>
              <a:noFill/>
            </p:spPr>
            <p:txBody>
              <a:bodyPr wrap="square" rtlCol="0">
                <a:spAutoFit/>
              </a:bodyPr>
              <a:lstStyle/>
              <a:p>
                <a:r>
                  <a:rPr lang="en-US" b="1" dirty="0"/>
                  <a:t>Pickup-and-Delivery Travel Salesman Problem (PDTSP)</a:t>
                </a:r>
              </a:p>
              <a:p>
                <a:r>
                  <a:rPr lang="en-US" b="0" dirty="0"/>
                  <a:t>Pickup nodes: </a:t>
                </a:r>
                <a14:m>
                  <m:oMath xmlns:m="http://schemas.openxmlformats.org/officeDocument/2006/math">
                    <m:r>
                      <a:rPr lang="en-US" b="0" i="1" smtClean="0">
                        <a:latin typeface="Cambria Math" charset="0"/>
                      </a:rPr>
                      <m:t>𝑃</m:t>
                    </m:r>
                    <m:r>
                      <a:rPr lang="en-US" b="0" i="1" smtClean="0">
                        <a:latin typeface="Cambria Math" charset="0"/>
                      </a:rPr>
                      <m:t>={1,…,</m:t>
                    </m:r>
                    <m:r>
                      <a:rPr lang="en-US" b="0" i="1" smtClean="0">
                        <a:latin typeface="Cambria Math" charset="0"/>
                      </a:rPr>
                      <m:t>𝑛</m:t>
                    </m:r>
                    <m:r>
                      <a:rPr lang="en-US" b="0" i="1" smtClean="0">
                        <a:latin typeface="Cambria Math" charset="0"/>
                      </a:rPr>
                      <m:t>}</m:t>
                    </m:r>
                  </m:oMath>
                </a14:m>
                <a:endParaRPr lang="en-US" b="0" dirty="0"/>
              </a:p>
              <a:p>
                <a:r>
                  <a:rPr lang="en-US" b="0" dirty="0"/>
                  <a:t>Delivery nodes: </a:t>
                </a:r>
                <a14:m>
                  <m:oMath xmlns:m="http://schemas.openxmlformats.org/officeDocument/2006/math">
                    <m:r>
                      <a:rPr lang="en-US" b="0" i="1" smtClean="0">
                        <a:latin typeface="Cambria Math" charset="0"/>
                      </a:rPr>
                      <m:t>𝐷</m:t>
                    </m:r>
                    <m:r>
                      <a:rPr lang="en-US" i="1">
                        <a:latin typeface="Cambria Math" charset="0"/>
                      </a:rPr>
                      <m:t>={</m:t>
                    </m:r>
                    <m:r>
                      <a:rPr lang="en-US" b="0" i="1" smtClean="0">
                        <a:latin typeface="Cambria Math" charset="0"/>
                      </a:rPr>
                      <m:t>𝑛</m:t>
                    </m:r>
                    <m:r>
                      <a:rPr lang="en-US" b="0" i="1" smtClean="0">
                        <a:latin typeface="Cambria Math" charset="0"/>
                      </a:rPr>
                      <m:t>+1,…,2</m:t>
                    </m:r>
                    <m:r>
                      <a:rPr lang="en-US" i="1">
                        <a:latin typeface="Cambria Math" charset="0"/>
                      </a:rPr>
                      <m:t>𝑛</m:t>
                    </m:r>
                    <m:r>
                      <a:rPr lang="en-US" i="1">
                        <a:latin typeface="Cambria Math" charset="0"/>
                      </a:rPr>
                      <m:t>}</m:t>
                    </m:r>
                  </m:oMath>
                </a14:m>
                <a:endParaRPr lang="en-US" dirty="0"/>
              </a:p>
              <a:p>
                <a:r>
                  <a:rPr lang="en-US" dirty="0"/>
                  <a:t>PD node pair: </a:t>
                </a:r>
                <a14:m>
                  <m:oMath xmlns:m="http://schemas.openxmlformats.org/officeDocument/2006/math">
                    <m:d>
                      <m:dPr>
                        <m:ctrlPr>
                          <a:rPr lang="en-US" b="0" i="1" smtClean="0">
                            <a:latin typeface="Cambria Math" panose="02040503050406030204" pitchFamily="18" charset="0"/>
                          </a:rPr>
                        </m:ctrlPr>
                      </m:dPr>
                      <m:e>
                        <m:r>
                          <a:rPr lang="en-US" b="0" i="1" smtClean="0">
                            <a:latin typeface="Cambria Math" charset="0"/>
                          </a:rPr>
                          <m:t>𝑖</m:t>
                        </m:r>
                        <m:r>
                          <a:rPr lang="en-US" b="0" i="1" smtClean="0">
                            <a:latin typeface="Cambria Math" charset="0"/>
                          </a:rPr>
                          <m:t>,</m:t>
                        </m:r>
                        <m:r>
                          <a:rPr lang="en-US" b="0" i="1" smtClean="0">
                            <a:latin typeface="Cambria Math" charset="0"/>
                          </a:rPr>
                          <m:t>𝑛</m:t>
                        </m:r>
                        <m:r>
                          <a:rPr lang="en-US" b="0" i="1" smtClean="0">
                            <a:latin typeface="Cambria Math" charset="0"/>
                          </a:rPr>
                          <m:t>+</m:t>
                        </m:r>
                        <m:r>
                          <a:rPr lang="en-US" b="0" i="1" smtClean="0">
                            <a:latin typeface="Cambria Math" charset="0"/>
                          </a:rPr>
                          <m:t>𝑖</m:t>
                        </m:r>
                      </m:e>
                    </m:d>
                    <m:r>
                      <a:rPr lang="en-US" b="0" i="1" smtClean="0">
                        <a:latin typeface="Cambria Math" charset="0"/>
                      </a:rPr>
                      <m:t>, </m:t>
                    </m:r>
                    <m:r>
                      <a:rPr lang="en-US" b="0" i="1" smtClean="0">
                        <a:latin typeface="Cambria Math" charset="0"/>
                      </a:rPr>
                      <m:t>𝑖</m:t>
                    </m:r>
                    <m:r>
                      <a:rPr lang="en-US" b="0" i="1" smtClean="0">
                        <a:latin typeface="Cambria Math" charset="0"/>
                      </a:rPr>
                      <m:t>=1,…,</m:t>
                    </m:r>
                    <m:r>
                      <a:rPr lang="en-US" b="0" i="1" smtClean="0">
                        <a:latin typeface="Cambria Math" charset="0"/>
                      </a:rPr>
                      <m:t>𝑛</m:t>
                    </m:r>
                  </m:oMath>
                </a14:m>
                <a:endParaRPr lang="en-US" dirty="0"/>
              </a:p>
              <a:p>
                <a:r>
                  <a:rPr lang="en-US" b="1" dirty="0"/>
                  <a:t>Hamiltonian Cycle</a:t>
                </a:r>
                <a:r>
                  <a:rPr lang="en-US" dirty="0"/>
                  <a:t>: Closed graph cycle where each node       </a:t>
                </a:r>
              </a:p>
              <a:p>
                <a:r>
                  <a:rPr lang="en-US" dirty="0"/>
                  <a:t>is visited exactly once. </a:t>
                </a:r>
              </a:p>
              <a:p>
                <a:r>
                  <a:rPr lang="en-US" b="1" dirty="0"/>
                  <a:t>Tour</a:t>
                </a:r>
                <a:r>
                  <a:rPr lang="en-US" dirty="0"/>
                  <a:t>: Feasible Hamiltonian Cycle (precedence constraint)</a:t>
                </a:r>
              </a:p>
              <a:p>
                <a:r>
                  <a:rPr lang="en-US" dirty="0"/>
                  <a:t>Hamiltonian Cycle VS Tour: </a:t>
                </a:r>
                <a14:m>
                  <m:oMath xmlns:m="http://schemas.openxmlformats.org/officeDocument/2006/math">
                    <m:d>
                      <m:dPr>
                        <m:ctrlPr>
                          <a:rPr lang="en-US" b="1" i="1">
                            <a:latin typeface="Cambria Math" panose="02040503050406030204" pitchFamily="18" charset="0"/>
                          </a:rPr>
                        </m:ctrlPr>
                      </m:dPr>
                      <m:e>
                        <m:r>
                          <a:rPr lang="en-US" b="1" i="1">
                            <a:latin typeface="Cambria Math" charset="0"/>
                          </a:rPr>
                          <m:t>𝟐</m:t>
                        </m:r>
                        <m:r>
                          <a:rPr lang="en-US" b="1" i="1">
                            <a:latin typeface="Cambria Math" charset="0"/>
                          </a:rPr>
                          <m:t>𝒏</m:t>
                        </m:r>
                      </m:e>
                    </m:d>
                    <m:r>
                      <a:rPr lang="en-US" b="1">
                        <a:latin typeface="Cambria Math" charset="0"/>
                      </a:rPr>
                      <m:t>!</m:t>
                    </m:r>
                  </m:oMath>
                </a14:m>
                <a:r>
                  <a:rPr lang="en-US" b="1" dirty="0"/>
                  <a:t> </a:t>
                </a:r>
                <a:r>
                  <a:rPr lang="en-US" dirty="0"/>
                  <a:t>vs </a:t>
                </a:r>
                <a14:m>
                  <m:oMath xmlns:m="http://schemas.openxmlformats.org/officeDocument/2006/math">
                    <m:f>
                      <m:fPr>
                        <m:ctrlPr>
                          <a:rPr lang="bg-BG" i="1" smtClean="0">
                            <a:latin typeface="Cambria Math" panose="02040503050406030204" pitchFamily="18" charset="0"/>
                          </a:rPr>
                        </m:ctrlPr>
                      </m:fPr>
                      <m:num>
                        <m:d>
                          <m:dPr>
                            <m:ctrlPr>
                              <a:rPr lang="en-US" b="1" i="1">
                                <a:latin typeface="Cambria Math" panose="02040503050406030204" pitchFamily="18" charset="0"/>
                              </a:rPr>
                            </m:ctrlPr>
                          </m:dPr>
                          <m:e>
                            <m:r>
                              <a:rPr lang="en-US" b="1" i="1">
                                <a:latin typeface="Cambria Math" charset="0"/>
                              </a:rPr>
                              <m:t>𝟐</m:t>
                            </m:r>
                            <m:r>
                              <a:rPr lang="en-US" b="1" i="1">
                                <a:latin typeface="Cambria Math" charset="0"/>
                              </a:rPr>
                              <m:t>𝒏</m:t>
                            </m:r>
                          </m:e>
                        </m:d>
                        <m:r>
                          <a:rPr lang="en-US" b="1">
                            <a:latin typeface="Cambria Math" charset="0"/>
                          </a:rPr>
                          <m:t>!</m:t>
                        </m:r>
                      </m:num>
                      <m:den>
                        <m:sSup>
                          <m:sSupPr>
                            <m:ctrlPr>
                              <a:rPr lang="en-US" b="0" i="1" smtClean="0">
                                <a:latin typeface="Cambria Math" panose="02040503050406030204" pitchFamily="18" charset="0"/>
                              </a:rPr>
                            </m:ctrlPr>
                          </m:sSupPr>
                          <m:e>
                            <m:r>
                              <a:rPr lang="en-US" b="0" i="1" smtClean="0">
                                <a:latin typeface="Cambria Math" charset="0"/>
                              </a:rPr>
                              <m:t>2</m:t>
                            </m:r>
                          </m:e>
                          <m:sup>
                            <m:r>
                              <a:rPr lang="en-US" b="0" i="1" smtClean="0">
                                <a:latin typeface="Cambria Math" charset="0"/>
                              </a:rPr>
                              <m:t>𝑛</m:t>
                            </m:r>
                          </m:sup>
                        </m:sSup>
                      </m:den>
                    </m:f>
                  </m:oMath>
                </a14:m>
                <a:endParaRPr lang="en-US" b="1" dirty="0"/>
              </a:p>
            </p:txBody>
          </p:sp>
        </mc:Choice>
        <mc:Fallback xmlns="">
          <p:sp>
            <p:nvSpPr>
              <p:cNvPr id="48" name="TextBox 47"/>
              <p:cNvSpPr txBox="1">
                <a:spLocks noRot="1" noChangeAspect="1" noMove="1" noResize="1" noEditPoints="1" noAdjustHandles="1" noChangeArrowheads="1" noChangeShapeType="1" noTextEdit="1"/>
              </p:cNvSpPr>
              <p:nvPr/>
            </p:nvSpPr>
            <p:spPr>
              <a:xfrm>
                <a:off x="81373" y="840151"/>
                <a:ext cx="6150987" cy="2447529"/>
              </a:xfrm>
              <a:prstGeom prst="rect">
                <a:avLst/>
              </a:prstGeom>
              <a:blipFill rotWithShape="0">
                <a:blip r:embed="rId17"/>
                <a:stretch>
                  <a:fillRect l="-793" t="-1496" b="-748"/>
                </a:stretch>
              </a:blipFill>
            </p:spPr>
            <p:txBody>
              <a:bodyPr/>
              <a:lstStyle/>
              <a:p>
                <a:r>
                  <a:rPr lang="en-US">
                    <a:noFill/>
                  </a:rPr>
                  <a:t> </a:t>
                </a:r>
              </a:p>
            </p:txBody>
          </p:sp>
        </mc:Fallback>
      </mc:AlternateContent>
      <p:sp>
        <p:nvSpPr>
          <p:cNvPr id="49" name="TextBox 48"/>
          <p:cNvSpPr txBox="1"/>
          <p:nvPr/>
        </p:nvSpPr>
        <p:spPr>
          <a:xfrm>
            <a:off x="97535" y="3561572"/>
            <a:ext cx="5406525" cy="923330"/>
          </a:xfrm>
          <a:prstGeom prst="rect">
            <a:avLst/>
          </a:prstGeom>
          <a:noFill/>
        </p:spPr>
        <p:txBody>
          <a:bodyPr wrap="square" rtlCol="0">
            <a:spAutoFit/>
          </a:bodyPr>
          <a:lstStyle/>
          <a:p>
            <a:r>
              <a:rPr lang="en-US" b="1" dirty="0"/>
              <a:t>Block:</a:t>
            </a:r>
            <a:r>
              <a:rPr lang="en-US" b="0" dirty="0"/>
              <a:t> sub-sequence in a tour</a:t>
            </a:r>
          </a:p>
          <a:p>
            <a:r>
              <a:rPr lang="en-US" b="1" dirty="0"/>
              <a:t>Pickup Block</a:t>
            </a:r>
          </a:p>
          <a:p>
            <a:r>
              <a:rPr lang="en-US" b="1" dirty="0"/>
              <a:t>Delivery Block</a:t>
            </a:r>
          </a:p>
        </p:txBody>
      </p:sp>
      <p:sp>
        <p:nvSpPr>
          <p:cNvPr id="50" name="Oval 49"/>
          <p:cNvSpPr/>
          <p:nvPr/>
        </p:nvSpPr>
        <p:spPr>
          <a:xfrm>
            <a:off x="7705065" y="1532956"/>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1" name="Oval 50"/>
          <p:cNvSpPr/>
          <p:nvPr/>
        </p:nvSpPr>
        <p:spPr>
          <a:xfrm>
            <a:off x="7330331" y="3063894"/>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2" name="Oval 51"/>
          <p:cNvSpPr/>
          <p:nvPr/>
        </p:nvSpPr>
        <p:spPr>
          <a:xfrm>
            <a:off x="9904844" y="3159111"/>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3" name="Oval 52"/>
          <p:cNvSpPr/>
          <p:nvPr/>
        </p:nvSpPr>
        <p:spPr>
          <a:xfrm>
            <a:off x="8678676" y="2389457"/>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4" name="Oval 53"/>
          <p:cNvSpPr/>
          <p:nvPr/>
        </p:nvSpPr>
        <p:spPr>
          <a:xfrm>
            <a:off x="8981794" y="1628173"/>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5" name="Oval 54"/>
          <p:cNvSpPr/>
          <p:nvPr/>
        </p:nvSpPr>
        <p:spPr>
          <a:xfrm>
            <a:off x="10496171" y="3615605"/>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6" name="Oval 55"/>
          <p:cNvSpPr/>
          <p:nvPr/>
        </p:nvSpPr>
        <p:spPr>
          <a:xfrm>
            <a:off x="10011537" y="2241765"/>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7" name="Oval 56"/>
          <p:cNvSpPr/>
          <p:nvPr/>
        </p:nvSpPr>
        <p:spPr>
          <a:xfrm>
            <a:off x="6730708" y="2199022"/>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8" name="Oval 57"/>
          <p:cNvSpPr/>
          <p:nvPr/>
        </p:nvSpPr>
        <p:spPr>
          <a:xfrm>
            <a:off x="10686606" y="2103804"/>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9" name="Oval 58"/>
          <p:cNvSpPr/>
          <p:nvPr/>
        </p:nvSpPr>
        <p:spPr>
          <a:xfrm>
            <a:off x="9156731" y="4054013"/>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0" name="Oval 59"/>
          <p:cNvSpPr/>
          <p:nvPr/>
        </p:nvSpPr>
        <p:spPr>
          <a:xfrm>
            <a:off x="7609847" y="4054012"/>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61" name="Straight Arrow Connector 60"/>
          <p:cNvCxnSpPr/>
          <p:nvPr/>
        </p:nvCxnSpPr>
        <p:spPr>
          <a:xfrm flipH="1" flipV="1">
            <a:off x="7425549" y="3254329"/>
            <a:ext cx="279516" cy="79968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H="1" flipV="1">
            <a:off x="6893254" y="2361568"/>
            <a:ext cx="464966" cy="730215"/>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V="1">
            <a:off x="6893254" y="1628174"/>
            <a:ext cx="811811" cy="59873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7895500" y="1628174"/>
            <a:ext cx="1086294" cy="9521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H="1">
            <a:off x="8841222" y="1818608"/>
            <a:ext cx="235790" cy="59873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V="1">
            <a:off x="8869111" y="2336983"/>
            <a:ext cx="1142426" cy="1476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10000062" y="2432200"/>
            <a:ext cx="106693" cy="72691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10000062" y="2199022"/>
            <a:ext cx="686544" cy="96008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a:off x="10658717" y="2294239"/>
            <a:ext cx="123107" cy="134925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H="1">
            <a:off x="9347166" y="3806040"/>
            <a:ext cx="1244223" cy="34319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H="1" flipV="1">
            <a:off x="7800282" y="4149230"/>
            <a:ext cx="1356449" cy="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2" name="TextBox 71"/>
              <p:cNvSpPr txBox="1"/>
              <p:nvPr/>
            </p:nvSpPr>
            <p:spPr>
              <a:xfrm>
                <a:off x="6980437" y="2934738"/>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m:t>
                      </m:r>
                    </m:oMath>
                  </m:oMathPara>
                </a14:m>
                <a:endParaRPr lang="en-US" b="1" dirty="0"/>
              </a:p>
            </p:txBody>
          </p:sp>
        </mc:Choice>
        <mc:Fallback xmlns="">
          <p:sp>
            <p:nvSpPr>
              <p:cNvPr id="72" name="TextBox 71"/>
              <p:cNvSpPr txBox="1">
                <a:spLocks noRot="1" noChangeAspect="1" noMove="1" noResize="1" noEditPoints="1" noAdjustHandles="1" noChangeArrowheads="1" noChangeShapeType="1" noTextEdit="1"/>
              </p:cNvSpPr>
              <p:nvPr/>
            </p:nvSpPr>
            <p:spPr>
              <a:xfrm>
                <a:off x="6980437" y="2934738"/>
                <a:ext cx="425601" cy="369332"/>
              </a:xfrm>
              <a:prstGeom prst="rect">
                <a:avLst/>
              </a:prstGeom>
              <a:blipFill rotWithShape="0">
                <a:blip r:embed="rId1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6405914" y="210049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𝟐</m:t>
                      </m:r>
                    </m:oMath>
                  </m:oMathPara>
                </a14:m>
                <a:endParaRPr lang="en-US" b="1" dirty="0"/>
              </a:p>
            </p:txBody>
          </p:sp>
        </mc:Choice>
        <mc:Fallback xmlns="">
          <p:sp>
            <p:nvSpPr>
              <p:cNvPr id="73" name="TextBox 72"/>
              <p:cNvSpPr txBox="1">
                <a:spLocks noRot="1" noChangeAspect="1" noMove="1" noResize="1" noEditPoints="1" noAdjustHandles="1" noChangeArrowheads="1" noChangeShapeType="1" noTextEdit="1"/>
              </p:cNvSpPr>
              <p:nvPr/>
            </p:nvSpPr>
            <p:spPr>
              <a:xfrm>
                <a:off x="6405914" y="2100499"/>
                <a:ext cx="425601" cy="369332"/>
              </a:xfrm>
              <a:prstGeom prst="rect">
                <a:avLst/>
              </a:prstGeom>
              <a:blipFill rotWithShape="0">
                <a:blip r:embed="rId19"/>
                <a:stretch>
                  <a:fillRect/>
                </a:stretch>
              </a:blipFill>
            </p:spPr>
            <p:txBody>
              <a:bodyPr/>
              <a:lstStyle/>
              <a:p>
                <a:r>
                  <a:rPr lang="en-US">
                    <a:noFill/>
                  </a:rPr>
                  <a:t> </a:t>
                </a:r>
              </a:p>
            </p:txBody>
          </p:sp>
        </mc:Fallback>
      </mc:AlternateContent>
      <p:sp>
        <p:nvSpPr>
          <p:cNvPr id="74" name="TextBox 73"/>
          <p:cNvSpPr txBox="1"/>
          <p:nvPr/>
        </p:nvSpPr>
        <p:spPr>
          <a:xfrm>
            <a:off x="7583964" y="1226077"/>
            <a:ext cx="425601" cy="369332"/>
          </a:xfrm>
          <a:prstGeom prst="rect">
            <a:avLst/>
          </a:prstGeom>
          <a:noFill/>
        </p:spPr>
        <p:txBody>
          <a:bodyPr wrap="square" rtlCol="0">
            <a:spAutoFit/>
          </a:bodyPr>
          <a:lstStyle/>
          <a:p>
            <a:r>
              <a:rPr lang="en-US" b="1" dirty="0"/>
              <a:t>3</a:t>
            </a:r>
          </a:p>
        </p:txBody>
      </p:sp>
      <p:sp>
        <p:nvSpPr>
          <p:cNvPr id="75" name="TextBox 74"/>
          <p:cNvSpPr txBox="1"/>
          <p:nvPr/>
        </p:nvSpPr>
        <p:spPr>
          <a:xfrm>
            <a:off x="9006717" y="1306450"/>
            <a:ext cx="425601" cy="369332"/>
          </a:xfrm>
          <a:prstGeom prst="rect">
            <a:avLst/>
          </a:prstGeom>
          <a:noFill/>
        </p:spPr>
        <p:txBody>
          <a:bodyPr wrap="square" rtlCol="0">
            <a:spAutoFit/>
          </a:bodyPr>
          <a:lstStyle/>
          <a:p>
            <a:r>
              <a:rPr lang="en-US" b="1" dirty="0"/>
              <a:t>7</a:t>
            </a:r>
          </a:p>
        </p:txBody>
      </p:sp>
      <mc:AlternateContent xmlns:mc="http://schemas.openxmlformats.org/markup-compatibility/2006" xmlns:a14="http://schemas.microsoft.com/office/drawing/2010/main">
        <mc:Choice Requires="a14">
          <p:sp>
            <p:nvSpPr>
              <p:cNvPr id="76" name="TextBox 75"/>
              <p:cNvSpPr txBox="1"/>
              <p:nvPr/>
            </p:nvSpPr>
            <p:spPr>
              <a:xfrm>
                <a:off x="8667805" y="247980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𝟖</m:t>
                      </m:r>
                    </m:oMath>
                  </m:oMathPara>
                </a14:m>
                <a:endParaRPr lang="en-US" b="1" dirty="0"/>
              </a:p>
            </p:txBody>
          </p:sp>
        </mc:Choice>
        <mc:Fallback xmlns="">
          <p:sp>
            <p:nvSpPr>
              <p:cNvPr id="76" name="TextBox 75"/>
              <p:cNvSpPr txBox="1">
                <a:spLocks noRot="1" noChangeAspect="1" noMove="1" noResize="1" noEditPoints="1" noAdjustHandles="1" noChangeArrowheads="1" noChangeShapeType="1" noTextEdit="1"/>
              </p:cNvSpPr>
              <p:nvPr/>
            </p:nvSpPr>
            <p:spPr>
              <a:xfrm>
                <a:off x="8667805" y="2479809"/>
                <a:ext cx="425601" cy="369332"/>
              </a:xfrm>
              <a:prstGeom prst="rect">
                <a:avLst/>
              </a:prstGeom>
              <a:blipFill rotWithShape="0">
                <a:blip r:embed="rId2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9971560" y="188048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𝟒</m:t>
                      </m:r>
                    </m:oMath>
                  </m:oMathPara>
                </a14:m>
                <a:endParaRPr lang="en-US" b="1" dirty="0"/>
              </a:p>
            </p:txBody>
          </p:sp>
        </mc:Choice>
        <mc:Fallback xmlns="">
          <p:sp>
            <p:nvSpPr>
              <p:cNvPr id="77" name="TextBox 76"/>
              <p:cNvSpPr txBox="1">
                <a:spLocks noRot="1" noChangeAspect="1" noMove="1" noResize="1" noEditPoints="1" noAdjustHandles="1" noChangeArrowheads="1" noChangeShapeType="1" noTextEdit="1"/>
              </p:cNvSpPr>
              <p:nvPr/>
            </p:nvSpPr>
            <p:spPr>
              <a:xfrm>
                <a:off x="9971560" y="1880489"/>
                <a:ext cx="425601" cy="369332"/>
              </a:xfrm>
              <a:prstGeom prst="rect">
                <a:avLst/>
              </a:prstGeom>
              <a:blipFill rotWithShape="0">
                <a:blip r:embed="rId2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9550399" y="3003050"/>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𝟓</m:t>
                      </m:r>
                    </m:oMath>
                  </m:oMathPara>
                </a14:m>
                <a:endParaRPr lang="en-US" b="1" dirty="0"/>
              </a:p>
            </p:txBody>
          </p:sp>
        </mc:Choice>
        <mc:Fallback xmlns="">
          <p:sp>
            <p:nvSpPr>
              <p:cNvPr id="78" name="TextBox 77"/>
              <p:cNvSpPr txBox="1">
                <a:spLocks noRot="1" noChangeAspect="1" noMove="1" noResize="1" noEditPoints="1" noAdjustHandles="1" noChangeArrowheads="1" noChangeShapeType="1" noTextEdit="1"/>
              </p:cNvSpPr>
              <p:nvPr/>
            </p:nvSpPr>
            <p:spPr>
              <a:xfrm>
                <a:off x="9550399" y="3003050"/>
                <a:ext cx="425601" cy="369332"/>
              </a:xfrm>
              <a:prstGeom prst="rect">
                <a:avLst/>
              </a:prstGeom>
              <a:blipFill rotWithShape="0">
                <a:blip r:embed="rId2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10726950" y="1861912"/>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𝟔</m:t>
                      </m:r>
                    </m:oMath>
                  </m:oMathPara>
                </a14:m>
                <a:endParaRPr lang="en-US" b="1" dirty="0"/>
              </a:p>
            </p:txBody>
          </p:sp>
        </mc:Choice>
        <mc:Fallback xmlns="">
          <p:sp>
            <p:nvSpPr>
              <p:cNvPr id="79" name="TextBox 78"/>
              <p:cNvSpPr txBox="1">
                <a:spLocks noRot="1" noChangeAspect="1" noMove="1" noResize="1" noEditPoints="1" noAdjustHandles="1" noChangeArrowheads="1" noChangeShapeType="1" noTextEdit="1"/>
              </p:cNvSpPr>
              <p:nvPr/>
            </p:nvSpPr>
            <p:spPr>
              <a:xfrm>
                <a:off x="10726950" y="1861912"/>
                <a:ext cx="425601" cy="369332"/>
              </a:xfrm>
              <a:prstGeom prst="rect">
                <a:avLst/>
              </a:prstGeom>
              <a:blipFill rotWithShape="0">
                <a:blip r:embed="rId23"/>
                <a:stretch>
                  <a:fillRect/>
                </a:stretch>
              </a:blipFill>
            </p:spPr>
            <p:txBody>
              <a:bodyPr/>
              <a:lstStyle/>
              <a:p>
                <a:r>
                  <a:rPr lang="en-US">
                    <a:noFill/>
                  </a:rPr>
                  <a:t> </a:t>
                </a:r>
              </a:p>
            </p:txBody>
          </p:sp>
        </mc:Fallback>
      </mc:AlternateContent>
      <p:sp>
        <p:nvSpPr>
          <p:cNvPr id="80" name="TextBox 79"/>
          <p:cNvSpPr txBox="1"/>
          <p:nvPr/>
        </p:nvSpPr>
        <p:spPr>
          <a:xfrm>
            <a:off x="10686606" y="3477644"/>
            <a:ext cx="425601" cy="369332"/>
          </a:xfrm>
          <a:prstGeom prst="rect">
            <a:avLst/>
          </a:prstGeom>
          <a:noFill/>
        </p:spPr>
        <p:txBody>
          <a:bodyPr wrap="square" rtlCol="0">
            <a:spAutoFit/>
          </a:bodyPr>
          <a:lstStyle/>
          <a:p>
            <a:r>
              <a:rPr lang="en-US" b="1" dirty="0"/>
              <a:t>9</a:t>
            </a:r>
          </a:p>
        </p:txBody>
      </p:sp>
      <mc:AlternateContent xmlns:mc="http://schemas.openxmlformats.org/markup-compatibility/2006" xmlns:a14="http://schemas.microsoft.com/office/drawing/2010/main">
        <mc:Choice Requires="a14">
          <p:sp>
            <p:nvSpPr>
              <p:cNvPr id="81" name="TextBox 80"/>
              <p:cNvSpPr txBox="1"/>
              <p:nvPr/>
            </p:nvSpPr>
            <p:spPr>
              <a:xfrm>
                <a:off x="9195462" y="412308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𝟏𝟎</m:t>
                      </m:r>
                    </m:oMath>
                  </m:oMathPara>
                </a14:m>
                <a:endParaRPr lang="en-US" b="1" dirty="0"/>
              </a:p>
            </p:txBody>
          </p:sp>
        </mc:Choice>
        <mc:Fallback xmlns="">
          <p:sp>
            <p:nvSpPr>
              <p:cNvPr id="81" name="TextBox 80"/>
              <p:cNvSpPr txBox="1">
                <a:spLocks noRot="1" noChangeAspect="1" noMove="1" noResize="1" noEditPoints="1" noAdjustHandles="1" noChangeArrowheads="1" noChangeShapeType="1" noTextEdit="1"/>
              </p:cNvSpPr>
              <p:nvPr/>
            </p:nvSpPr>
            <p:spPr>
              <a:xfrm>
                <a:off x="9195462" y="4123089"/>
                <a:ext cx="425601" cy="369332"/>
              </a:xfrm>
              <a:prstGeom prst="rect">
                <a:avLst/>
              </a:prstGeom>
              <a:blipFill rotWithShape="0">
                <a:blip r:embed="rId24"/>
                <a:stretch>
                  <a:fillRect r="-7143"/>
                </a:stretch>
              </a:blipFill>
            </p:spPr>
            <p:txBody>
              <a:bodyPr/>
              <a:lstStyle/>
              <a:p>
                <a:r>
                  <a:rPr lang="en-US">
                    <a:noFill/>
                  </a:rPr>
                  <a:t> </a:t>
                </a:r>
              </a:p>
            </p:txBody>
          </p:sp>
        </mc:Fallback>
      </mc:AlternateContent>
      <p:sp>
        <p:nvSpPr>
          <p:cNvPr id="82" name="TextBox 81"/>
          <p:cNvSpPr txBox="1"/>
          <p:nvPr/>
        </p:nvSpPr>
        <p:spPr>
          <a:xfrm>
            <a:off x="7387548" y="4181994"/>
            <a:ext cx="366455" cy="369332"/>
          </a:xfrm>
          <a:prstGeom prst="rect">
            <a:avLst/>
          </a:prstGeom>
          <a:noFill/>
        </p:spPr>
        <p:txBody>
          <a:bodyPr wrap="square" rtlCol="0">
            <a:spAutoFit/>
          </a:bodyPr>
          <a:lstStyle/>
          <a:p>
            <a:r>
              <a:rPr lang="en-US"/>
              <a:t>0</a:t>
            </a:r>
            <a:endParaRPr lang="en-US" dirty="0"/>
          </a:p>
        </p:txBody>
      </p:sp>
      <p:sp>
        <p:nvSpPr>
          <p:cNvPr id="83" name="Oval 82"/>
          <p:cNvSpPr/>
          <p:nvPr/>
        </p:nvSpPr>
        <p:spPr>
          <a:xfrm rot="863416">
            <a:off x="9492991" y="1918289"/>
            <a:ext cx="890967" cy="1523110"/>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84" name="TextBox 83"/>
              <p:cNvSpPr txBox="1"/>
              <p:nvPr/>
            </p:nvSpPr>
            <p:spPr>
              <a:xfrm>
                <a:off x="9849696" y="1505355"/>
                <a:ext cx="539278" cy="4433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b="1" i="1" smtClean="0">
                              <a:solidFill>
                                <a:srgbClr val="00B050"/>
                              </a:solidFill>
                              <a:latin typeface="Cambria Math" charset="0"/>
                            </a:rPr>
                            <m:t>𝟑</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9849696" y="1505355"/>
                <a:ext cx="539278" cy="443391"/>
              </a:xfrm>
              <a:prstGeom prst="rect">
                <a:avLst/>
              </a:prstGeom>
              <a:blipFill rotWithShape="0">
                <a:blip r:embed="rId25"/>
                <a:stretch>
                  <a:fillRect r="-6818" b="-1370"/>
                </a:stretch>
              </a:blipFill>
            </p:spPr>
            <p:txBody>
              <a:bodyPr/>
              <a:lstStyle/>
              <a:p>
                <a:r>
                  <a:rPr lang="en-US">
                    <a:noFill/>
                  </a:rPr>
                  <a:t> </a:t>
                </a:r>
              </a:p>
            </p:txBody>
          </p:sp>
        </mc:Fallback>
      </mc:AlternateContent>
      <p:sp>
        <p:nvSpPr>
          <p:cNvPr id="85" name="Oval 84"/>
          <p:cNvSpPr/>
          <p:nvPr/>
        </p:nvSpPr>
        <p:spPr>
          <a:xfrm rot="863416">
            <a:off x="8389716" y="1298939"/>
            <a:ext cx="1022451" cy="152311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86" name="TextBox 85"/>
              <p:cNvSpPr txBox="1"/>
              <p:nvPr/>
            </p:nvSpPr>
            <p:spPr>
              <a:xfrm>
                <a:off x="8530381" y="902458"/>
                <a:ext cx="539278" cy="442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b="1" i="1" smtClean="0">
                              <a:solidFill>
                                <a:srgbClr val="FF0000"/>
                              </a:solidFill>
                              <a:latin typeface="Cambria Math" charset="0"/>
                            </a:rPr>
                            <m:t>𝟐</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86" name="TextBox 85"/>
              <p:cNvSpPr txBox="1">
                <a:spLocks noRot="1" noChangeAspect="1" noMove="1" noResize="1" noEditPoints="1" noAdjustHandles="1" noChangeArrowheads="1" noChangeShapeType="1" noTextEdit="1"/>
              </p:cNvSpPr>
              <p:nvPr/>
            </p:nvSpPr>
            <p:spPr>
              <a:xfrm>
                <a:off x="8530381" y="902458"/>
                <a:ext cx="539278" cy="442044"/>
              </a:xfrm>
              <a:prstGeom prst="rect">
                <a:avLst/>
              </a:prstGeom>
              <a:blipFill rotWithShape="0">
                <a:blip r:embed="rId26"/>
                <a:stretch>
                  <a:fillRect r="-8989" b="-2740"/>
                </a:stretch>
              </a:blipFill>
            </p:spPr>
            <p:txBody>
              <a:bodyPr/>
              <a:lstStyle/>
              <a:p>
                <a:r>
                  <a:rPr lang="en-US">
                    <a:noFill/>
                  </a:rPr>
                  <a:t> </a:t>
                </a:r>
              </a:p>
            </p:txBody>
          </p:sp>
        </mc:Fallback>
      </mc:AlternateContent>
      <p:sp>
        <p:nvSpPr>
          <p:cNvPr id="87" name="Oval 86"/>
          <p:cNvSpPr/>
          <p:nvPr/>
        </p:nvSpPr>
        <p:spPr>
          <a:xfrm rot="863416">
            <a:off x="6296867" y="1031692"/>
            <a:ext cx="1851513" cy="2456343"/>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mc:AlternateContent xmlns:mc="http://schemas.openxmlformats.org/markup-compatibility/2006" xmlns:a14="http://schemas.microsoft.com/office/drawing/2010/main">
        <mc:Choice Requires="a14">
          <p:sp>
            <p:nvSpPr>
              <p:cNvPr id="88" name="TextBox 87"/>
              <p:cNvSpPr txBox="1"/>
              <p:nvPr/>
            </p:nvSpPr>
            <p:spPr>
              <a:xfrm>
                <a:off x="6818942" y="1068406"/>
                <a:ext cx="539278" cy="442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b="1" i="1" smtClean="0">
                              <a:solidFill>
                                <a:srgbClr val="00B050"/>
                              </a:solidFill>
                              <a:latin typeface="Cambria Math" charset="0"/>
                            </a:rPr>
                            <m:t>𝟏</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88" name="TextBox 87"/>
              <p:cNvSpPr txBox="1">
                <a:spLocks noRot="1" noChangeAspect="1" noMove="1" noResize="1" noEditPoints="1" noAdjustHandles="1" noChangeArrowheads="1" noChangeShapeType="1" noTextEdit="1"/>
              </p:cNvSpPr>
              <p:nvPr/>
            </p:nvSpPr>
            <p:spPr>
              <a:xfrm>
                <a:off x="6818942" y="1068406"/>
                <a:ext cx="539278" cy="442044"/>
              </a:xfrm>
              <a:prstGeom prst="rect">
                <a:avLst/>
              </a:prstGeom>
              <a:blipFill rotWithShape="0">
                <a:blip r:embed="rId27"/>
                <a:stretch>
                  <a:fillRect r="-6818" b="-2740"/>
                </a:stretch>
              </a:blipFill>
            </p:spPr>
            <p:txBody>
              <a:bodyPr/>
              <a:lstStyle/>
              <a:p>
                <a:r>
                  <a:rPr lang="en-US">
                    <a:noFill/>
                  </a:rPr>
                  <a:t> </a:t>
                </a:r>
              </a:p>
            </p:txBody>
          </p:sp>
        </mc:Fallback>
      </mc:AlternateContent>
      <p:sp>
        <p:nvSpPr>
          <p:cNvPr id="89" name="Oval 88"/>
          <p:cNvSpPr/>
          <p:nvPr/>
        </p:nvSpPr>
        <p:spPr>
          <a:xfrm rot="863416">
            <a:off x="10407417" y="1757230"/>
            <a:ext cx="962649" cy="2322099"/>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0" name="TextBox 89"/>
              <p:cNvSpPr txBox="1"/>
              <p:nvPr/>
            </p:nvSpPr>
            <p:spPr>
              <a:xfrm>
                <a:off x="9143950" y="3582428"/>
                <a:ext cx="539278" cy="4454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b="1" i="1" smtClean="0">
                              <a:solidFill>
                                <a:srgbClr val="FF0000"/>
                              </a:solidFill>
                              <a:latin typeface="Cambria Math" charset="0"/>
                            </a:rPr>
                            <m:t>𝟓</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90" name="TextBox 89"/>
              <p:cNvSpPr txBox="1">
                <a:spLocks noRot="1" noChangeAspect="1" noMove="1" noResize="1" noEditPoints="1" noAdjustHandles="1" noChangeArrowheads="1" noChangeShapeType="1" noTextEdit="1"/>
              </p:cNvSpPr>
              <p:nvPr/>
            </p:nvSpPr>
            <p:spPr>
              <a:xfrm>
                <a:off x="9143950" y="3582428"/>
                <a:ext cx="539278" cy="445443"/>
              </a:xfrm>
              <a:prstGeom prst="rect">
                <a:avLst/>
              </a:prstGeom>
              <a:blipFill rotWithShape="0">
                <a:blip r:embed="rId28"/>
                <a:stretch>
                  <a:fillRect r="-9091" b="-4110"/>
                </a:stretch>
              </a:blipFill>
            </p:spPr>
            <p:txBody>
              <a:bodyPr/>
              <a:lstStyle/>
              <a:p>
                <a:r>
                  <a:rPr lang="en-US">
                    <a:noFill/>
                  </a:rPr>
                  <a:t> </a:t>
                </a:r>
              </a:p>
            </p:txBody>
          </p:sp>
        </mc:Fallback>
      </mc:AlternateContent>
      <p:sp>
        <p:nvSpPr>
          <p:cNvPr id="91" name="Oval 90"/>
          <p:cNvSpPr/>
          <p:nvPr/>
        </p:nvSpPr>
        <p:spPr>
          <a:xfrm rot="863416">
            <a:off x="9043317" y="3596982"/>
            <a:ext cx="789023" cy="1025983"/>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mc:AlternateContent xmlns:mc="http://schemas.openxmlformats.org/markup-compatibility/2006" xmlns:a14="http://schemas.microsoft.com/office/drawing/2010/main">
        <mc:Choice Requires="a14">
          <p:sp>
            <p:nvSpPr>
              <p:cNvPr id="92" name="TextBox 91"/>
              <p:cNvSpPr txBox="1"/>
              <p:nvPr/>
            </p:nvSpPr>
            <p:spPr>
              <a:xfrm>
                <a:off x="10899406" y="2387858"/>
                <a:ext cx="539278" cy="44172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altLang="zh-CN" b="1" i="1" smtClean="0">
                              <a:solidFill>
                                <a:srgbClr val="FF0000"/>
                              </a:solidFill>
                              <a:latin typeface="Cambria Math" charset="0"/>
                            </a:rPr>
                            <m:t>𝟒</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92" name="TextBox 91"/>
              <p:cNvSpPr txBox="1">
                <a:spLocks noRot="1" noChangeAspect="1" noMove="1" noResize="1" noEditPoints="1" noAdjustHandles="1" noChangeArrowheads="1" noChangeShapeType="1" noTextEdit="1"/>
              </p:cNvSpPr>
              <p:nvPr/>
            </p:nvSpPr>
            <p:spPr>
              <a:xfrm>
                <a:off x="10899406" y="2387858"/>
                <a:ext cx="539278" cy="441724"/>
              </a:xfrm>
              <a:prstGeom prst="rect">
                <a:avLst/>
              </a:prstGeom>
              <a:blipFill rotWithShape="0">
                <a:blip r:embed="rId29"/>
                <a:stretch>
                  <a:fillRect r="-9091" b="-2778"/>
                </a:stretch>
              </a:blipFill>
            </p:spPr>
            <p:txBody>
              <a:bodyPr/>
              <a:lstStyle/>
              <a:p>
                <a:r>
                  <a:rPr lang="en-US">
                    <a:noFill/>
                  </a:rPr>
                  <a:t> </a:t>
                </a:r>
              </a:p>
            </p:txBody>
          </p:sp>
        </mc:Fallback>
      </mc:AlternateContent>
    </p:spTree>
    <p:extLst>
      <p:ext uri="{BB962C8B-B14F-4D97-AF65-F5344CB8AC3E}">
        <p14:creationId xmlns:p14="http://schemas.microsoft.com/office/powerpoint/2010/main" val="1637056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
            <a:hlinkClick r:id="" action="ppaction://noaction"/>
          </p:cNvPr>
          <p:cNvSpPr/>
          <p:nvPr/>
        </p:nvSpPr>
        <p:spPr>
          <a:xfrm>
            <a:off x="55130" y="34151"/>
            <a:ext cx="5036183" cy="476672"/>
          </a:xfrm>
          <a:prstGeom prst="rect">
            <a:avLst/>
          </a:prstGeom>
          <a:solidFill>
            <a:schemeClr val="bg1"/>
          </a:solidFill>
          <a:ln w="9525" cap="flat" cmpd="sng" algn="ctr">
            <a:noFill/>
            <a:prstDash val="soli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a:defRPr/>
            </a:pP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Solution Feasibility Mapping</a:t>
            </a:r>
            <a:endPar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endParaRPr>
          </a:p>
        </p:txBody>
      </p:sp>
      <p:sp>
        <p:nvSpPr>
          <p:cNvPr id="48" name="TextBox 47"/>
          <p:cNvSpPr txBox="1"/>
          <p:nvPr/>
        </p:nvSpPr>
        <p:spPr>
          <a:xfrm>
            <a:off x="81373" y="840151"/>
            <a:ext cx="6150987" cy="646331"/>
          </a:xfrm>
          <a:prstGeom prst="rect">
            <a:avLst/>
          </a:prstGeom>
          <a:noFill/>
        </p:spPr>
        <p:txBody>
          <a:bodyPr wrap="square" rtlCol="0">
            <a:spAutoFit/>
          </a:bodyPr>
          <a:lstStyle/>
          <a:p>
            <a:r>
              <a:rPr lang="en-US" b="1" dirty="0"/>
              <a:t>Heuristic operators from TSP: Exchange, Insert, 2-opt, …</a:t>
            </a:r>
          </a:p>
          <a:p>
            <a:r>
              <a:rPr lang="en-US" b="1" dirty="0"/>
              <a:t>Can be restricted with additional costs</a:t>
            </a:r>
          </a:p>
        </p:txBody>
      </p:sp>
      <p:sp>
        <p:nvSpPr>
          <p:cNvPr id="49" name="TextBox 48"/>
          <p:cNvSpPr txBox="1"/>
          <p:nvPr/>
        </p:nvSpPr>
        <p:spPr>
          <a:xfrm>
            <a:off x="56803" y="1872433"/>
            <a:ext cx="5406525" cy="646331"/>
          </a:xfrm>
          <a:prstGeom prst="rect">
            <a:avLst/>
          </a:prstGeom>
          <a:noFill/>
        </p:spPr>
        <p:txBody>
          <a:bodyPr wrap="square" rtlCol="0">
            <a:spAutoFit/>
          </a:bodyPr>
          <a:lstStyle/>
          <a:p>
            <a:r>
              <a:rPr lang="en-US" b="1" dirty="0"/>
              <a:t>We seek operators that require less or no additional costs.</a:t>
            </a:r>
          </a:p>
        </p:txBody>
      </p:sp>
      <p:sp>
        <p:nvSpPr>
          <p:cNvPr id="50" name="Oval 49"/>
          <p:cNvSpPr/>
          <p:nvPr/>
        </p:nvSpPr>
        <p:spPr>
          <a:xfrm>
            <a:off x="7705065" y="1532956"/>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1" name="Oval 50"/>
          <p:cNvSpPr/>
          <p:nvPr/>
        </p:nvSpPr>
        <p:spPr>
          <a:xfrm>
            <a:off x="7330331" y="3063894"/>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2" name="Oval 51"/>
          <p:cNvSpPr/>
          <p:nvPr/>
        </p:nvSpPr>
        <p:spPr>
          <a:xfrm>
            <a:off x="9904844" y="3159111"/>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3" name="Oval 52"/>
          <p:cNvSpPr/>
          <p:nvPr/>
        </p:nvSpPr>
        <p:spPr>
          <a:xfrm>
            <a:off x="8678676" y="2389457"/>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4" name="Oval 53"/>
          <p:cNvSpPr/>
          <p:nvPr/>
        </p:nvSpPr>
        <p:spPr>
          <a:xfrm>
            <a:off x="8981794" y="1628173"/>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5" name="Oval 54"/>
          <p:cNvSpPr/>
          <p:nvPr/>
        </p:nvSpPr>
        <p:spPr>
          <a:xfrm>
            <a:off x="10496171" y="3615605"/>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6" name="Oval 55"/>
          <p:cNvSpPr/>
          <p:nvPr/>
        </p:nvSpPr>
        <p:spPr>
          <a:xfrm>
            <a:off x="10011537" y="2241765"/>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7" name="Oval 56"/>
          <p:cNvSpPr/>
          <p:nvPr/>
        </p:nvSpPr>
        <p:spPr>
          <a:xfrm>
            <a:off x="6730708" y="2199022"/>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8" name="Oval 57"/>
          <p:cNvSpPr/>
          <p:nvPr/>
        </p:nvSpPr>
        <p:spPr>
          <a:xfrm>
            <a:off x="10686606" y="2103804"/>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9" name="Oval 58"/>
          <p:cNvSpPr/>
          <p:nvPr/>
        </p:nvSpPr>
        <p:spPr>
          <a:xfrm>
            <a:off x="9156731" y="4054013"/>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0" name="Oval 59"/>
          <p:cNvSpPr/>
          <p:nvPr/>
        </p:nvSpPr>
        <p:spPr>
          <a:xfrm>
            <a:off x="7609847" y="4054012"/>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61" name="Straight Arrow Connector 60"/>
          <p:cNvCxnSpPr/>
          <p:nvPr/>
        </p:nvCxnSpPr>
        <p:spPr>
          <a:xfrm flipH="1" flipV="1">
            <a:off x="7425549" y="3254329"/>
            <a:ext cx="279516" cy="79968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H="1" flipV="1">
            <a:off x="6893254" y="2361568"/>
            <a:ext cx="464966" cy="730215"/>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V="1">
            <a:off x="6893254" y="1628174"/>
            <a:ext cx="811811" cy="59873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7895500" y="1628174"/>
            <a:ext cx="1086294" cy="9521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H="1">
            <a:off x="8841222" y="1818608"/>
            <a:ext cx="235790" cy="59873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V="1">
            <a:off x="8869111" y="2336983"/>
            <a:ext cx="1142426" cy="1476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10000062" y="2432200"/>
            <a:ext cx="106693" cy="72691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10000062" y="2199022"/>
            <a:ext cx="686544" cy="96008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a:off x="10658717" y="2294239"/>
            <a:ext cx="123107" cy="134925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H="1">
            <a:off x="9347166" y="3806040"/>
            <a:ext cx="1244223" cy="34319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H="1" flipV="1">
            <a:off x="7800282" y="4149230"/>
            <a:ext cx="1356449" cy="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2" name="TextBox 71"/>
              <p:cNvSpPr txBox="1"/>
              <p:nvPr/>
            </p:nvSpPr>
            <p:spPr>
              <a:xfrm>
                <a:off x="6980437" y="2934738"/>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m:t>
                      </m:r>
                    </m:oMath>
                  </m:oMathPara>
                </a14:m>
                <a:endParaRPr lang="en-US" b="1" dirty="0"/>
              </a:p>
            </p:txBody>
          </p:sp>
        </mc:Choice>
        <mc:Fallback xmlns="">
          <p:sp>
            <p:nvSpPr>
              <p:cNvPr id="72" name="TextBox 71"/>
              <p:cNvSpPr txBox="1">
                <a:spLocks noRot="1" noChangeAspect="1" noMove="1" noResize="1" noEditPoints="1" noAdjustHandles="1" noChangeArrowheads="1" noChangeShapeType="1" noTextEdit="1"/>
              </p:cNvSpPr>
              <p:nvPr/>
            </p:nvSpPr>
            <p:spPr>
              <a:xfrm>
                <a:off x="6980437" y="2934738"/>
                <a:ext cx="425601" cy="369332"/>
              </a:xfrm>
              <a:prstGeom prst="rect">
                <a:avLst/>
              </a:prstGeom>
              <a:blipFill rotWithShape="0">
                <a:blip r:embed="rId1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3" name="TextBox 72"/>
              <p:cNvSpPr txBox="1"/>
              <p:nvPr/>
            </p:nvSpPr>
            <p:spPr>
              <a:xfrm>
                <a:off x="6405914" y="210049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𝟐</m:t>
                      </m:r>
                    </m:oMath>
                  </m:oMathPara>
                </a14:m>
                <a:endParaRPr lang="en-US" b="1" dirty="0"/>
              </a:p>
            </p:txBody>
          </p:sp>
        </mc:Choice>
        <mc:Fallback xmlns="">
          <p:sp>
            <p:nvSpPr>
              <p:cNvPr id="73" name="TextBox 72"/>
              <p:cNvSpPr txBox="1">
                <a:spLocks noRot="1" noChangeAspect="1" noMove="1" noResize="1" noEditPoints="1" noAdjustHandles="1" noChangeArrowheads="1" noChangeShapeType="1" noTextEdit="1"/>
              </p:cNvSpPr>
              <p:nvPr/>
            </p:nvSpPr>
            <p:spPr>
              <a:xfrm>
                <a:off x="6405914" y="2100499"/>
                <a:ext cx="425601" cy="369332"/>
              </a:xfrm>
              <a:prstGeom prst="rect">
                <a:avLst/>
              </a:prstGeom>
              <a:blipFill rotWithShape="0">
                <a:blip r:embed="rId19"/>
                <a:stretch>
                  <a:fillRect/>
                </a:stretch>
              </a:blipFill>
            </p:spPr>
            <p:txBody>
              <a:bodyPr/>
              <a:lstStyle/>
              <a:p>
                <a:r>
                  <a:rPr lang="en-US">
                    <a:noFill/>
                  </a:rPr>
                  <a:t> </a:t>
                </a:r>
              </a:p>
            </p:txBody>
          </p:sp>
        </mc:Fallback>
      </mc:AlternateContent>
      <p:sp>
        <p:nvSpPr>
          <p:cNvPr id="74" name="TextBox 73"/>
          <p:cNvSpPr txBox="1"/>
          <p:nvPr/>
        </p:nvSpPr>
        <p:spPr>
          <a:xfrm>
            <a:off x="7583964" y="1226077"/>
            <a:ext cx="425601" cy="369332"/>
          </a:xfrm>
          <a:prstGeom prst="rect">
            <a:avLst/>
          </a:prstGeom>
          <a:noFill/>
        </p:spPr>
        <p:txBody>
          <a:bodyPr wrap="square" rtlCol="0">
            <a:spAutoFit/>
          </a:bodyPr>
          <a:lstStyle/>
          <a:p>
            <a:r>
              <a:rPr lang="en-US" b="1" dirty="0"/>
              <a:t>3</a:t>
            </a:r>
          </a:p>
        </p:txBody>
      </p:sp>
      <p:sp>
        <p:nvSpPr>
          <p:cNvPr id="75" name="TextBox 74"/>
          <p:cNvSpPr txBox="1"/>
          <p:nvPr/>
        </p:nvSpPr>
        <p:spPr>
          <a:xfrm>
            <a:off x="9006717" y="1306450"/>
            <a:ext cx="425601" cy="369332"/>
          </a:xfrm>
          <a:prstGeom prst="rect">
            <a:avLst/>
          </a:prstGeom>
          <a:noFill/>
        </p:spPr>
        <p:txBody>
          <a:bodyPr wrap="square" rtlCol="0">
            <a:spAutoFit/>
          </a:bodyPr>
          <a:lstStyle/>
          <a:p>
            <a:r>
              <a:rPr lang="en-US" b="1" dirty="0"/>
              <a:t>7</a:t>
            </a:r>
          </a:p>
        </p:txBody>
      </p:sp>
      <mc:AlternateContent xmlns:mc="http://schemas.openxmlformats.org/markup-compatibility/2006" xmlns:a14="http://schemas.microsoft.com/office/drawing/2010/main">
        <mc:Choice Requires="a14">
          <p:sp>
            <p:nvSpPr>
              <p:cNvPr id="76" name="TextBox 75"/>
              <p:cNvSpPr txBox="1"/>
              <p:nvPr/>
            </p:nvSpPr>
            <p:spPr>
              <a:xfrm>
                <a:off x="8667805" y="247980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𝟖</m:t>
                      </m:r>
                    </m:oMath>
                  </m:oMathPara>
                </a14:m>
                <a:endParaRPr lang="en-US" b="1" dirty="0"/>
              </a:p>
            </p:txBody>
          </p:sp>
        </mc:Choice>
        <mc:Fallback xmlns="">
          <p:sp>
            <p:nvSpPr>
              <p:cNvPr id="76" name="TextBox 75"/>
              <p:cNvSpPr txBox="1">
                <a:spLocks noRot="1" noChangeAspect="1" noMove="1" noResize="1" noEditPoints="1" noAdjustHandles="1" noChangeArrowheads="1" noChangeShapeType="1" noTextEdit="1"/>
              </p:cNvSpPr>
              <p:nvPr/>
            </p:nvSpPr>
            <p:spPr>
              <a:xfrm>
                <a:off x="8667805" y="2479809"/>
                <a:ext cx="425601" cy="369332"/>
              </a:xfrm>
              <a:prstGeom prst="rect">
                <a:avLst/>
              </a:prstGeom>
              <a:blipFill rotWithShape="0">
                <a:blip r:embed="rId2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9971560" y="188048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𝟒</m:t>
                      </m:r>
                    </m:oMath>
                  </m:oMathPara>
                </a14:m>
                <a:endParaRPr lang="en-US" b="1" dirty="0"/>
              </a:p>
            </p:txBody>
          </p:sp>
        </mc:Choice>
        <mc:Fallback xmlns="">
          <p:sp>
            <p:nvSpPr>
              <p:cNvPr id="77" name="TextBox 76"/>
              <p:cNvSpPr txBox="1">
                <a:spLocks noRot="1" noChangeAspect="1" noMove="1" noResize="1" noEditPoints="1" noAdjustHandles="1" noChangeArrowheads="1" noChangeShapeType="1" noTextEdit="1"/>
              </p:cNvSpPr>
              <p:nvPr/>
            </p:nvSpPr>
            <p:spPr>
              <a:xfrm>
                <a:off x="9971560" y="1880489"/>
                <a:ext cx="425601" cy="369332"/>
              </a:xfrm>
              <a:prstGeom prst="rect">
                <a:avLst/>
              </a:prstGeom>
              <a:blipFill rotWithShape="0">
                <a:blip r:embed="rId2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9550399" y="3003050"/>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𝟓</m:t>
                      </m:r>
                    </m:oMath>
                  </m:oMathPara>
                </a14:m>
                <a:endParaRPr lang="en-US" b="1" dirty="0"/>
              </a:p>
            </p:txBody>
          </p:sp>
        </mc:Choice>
        <mc:Fallback xmlns="">
          <p:sp>
            <p:nvSpPr>
              <p:cNvPr id="78" name="TextBox 77"/>
              <p:cNvSpPr txBox="1">
                <a:spLocks noRot="1" noChangeAspect="1" noMove="1" noResize="1" noEditPoints="1" noAdjustHandles="1" noChangeArrowheads="1" noChangeShapeType="1" noTextEdit="1"/>
              </p:cNvSpPr>
              <p:nvPr/>
            </p:nvSpPr>
            <p:spPr>
              <a:xfrm>
                <a:off x="9550399" y="3003050"/>
                <a:ext cx="425601" cy="369332"/>
              </a:xfrm>
              <a:prstGeom prst="rect">
                <a:avLst/>
              </a:prstGeom>
              <a:blipFill rotWithShape="0">
                <a:blip r:embed="rId2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10726950" y="1861912"/>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𝟔</m:t>
                      </m:r>
                    </m:oMath>
                  </m:oMathPara>
                </a14:m>
                <a:endParaRPr lang="en-US" b="1" dirty="0"/>
              </a:p>
            </p:txBody>
          </p:sp>
        </mc:Choice>
        <mc:Fallback xmlns="">
          <p:sp>
            <p:nvSpPr>
              <p:cNvPr id="79" name="TextBox 78"/>
              <p:cNvSpPr txBox="1">
                <a:spLocks noRot="1" noChangeAspect="1" noMove="1" noResize="1" noEditPoints="1" noAdjustHandles="1" noChangeArrowheads="1" noChangeShapeType="1" noTextEdit="1"/>
              </p:cNvSpPr>
              <p:nvPr/>
            </p:nvSpPr>
            <p:spPr>
              <a:xfrm>
                <a:off x="10726950" y="1861912"/>
                <a:ext cx="425601" cy="369332"/>
              </a:xfrm>
              <a:prstGeom prst="rect">
                <a:avLst/>
              </a:prstGeom>
              <a:blipFill rotWithShape="0">
                <a:blip r:embed="rId23"/>
                <a:stretch>
                  <a:fillRect/>
                </a:stretch>
              </a:blipFill>
            </p:spPr>
            <p:txBody>
              <a:bodyPr/>
              <a:lstStyle/>
              <a:p>
                <a:r>
                  <a:rPr lang="en-US">
                    <a:noFill/>
                  </a:rPr>
                  <a:t> </a:t>
                </a:r>
              </a:p>
            </p:txBody>
          </p:sp>
        </mc:Fallback>
      </mc:AlternateContent>
      <p:sp>
        <p:nvSpPr>
          <p:cNvPr id="80" name="TextBox 79"/>
          <p:cNvSpPr txBox="1"/>
          <p:nvPr/>
        </p:nvSpPr>
        <p:spPr>
          <a:xfrm>
            <a:off x="10686606" y="3477644"/>
            <a:ext cx="425601" cy="369332"/>
          </a:xfrm>
          <a:prstGeom prst="rect">
            <a:avLst/>
          </a:prstGeom>
          <a:noFill/>
        </p:spPr>
        <p:txBody>
          <a:bodyPr wrap="square" rtlCol="0">
            <a:spAutoFit/>
          </a:bodyPr>
          <a:lstStyle/>
          <a:p>
            <a:r>
              <a:rPr lang="en-US" b="1" dirty="0"/>
              <a:t>9</a:t>
            </a:r>
          </a:p>
        </p:txBody>
      </p:sp>
      <mc:AlternateContent xmlns:mc="http://schemas.openxmlformats.org/markup-compatibility/2006" xmlns:a14="http://schemas.microsoft.com/office/drawing/2010/main">
        <mc:Choice Requires="a14">
          <p:sp>
            <p:nvSpPr>
              <p:cNvPr id="81" name="TextBox 80"/>
              <p:cNvSpPr txBox="1"/>
              <p:nvPr/>
            </p:nvSpPr>
            <p:spPr>
              <a:xfrm>
                <a:off x="9195462" y="412308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𝟏𝟎</m:t>
                      </m:r>
                    </m:oMath>
                  </m:oMathPara>
                </a14:m>
                <a:endParaRPr lang="en-US" b="1" dirty="0"/>
              </a:p>
            </p:txBody>
          </p:sp>
        </mc:Choice>
        <mc:Fallback xmlns="">
          <p:sp>
            <p:nvSpPr>
              <p:cNvPr id="81" name="TextBox 80"/>
              <p:cNvSpPr txBox="1">
                <a:spLocks noRot="1" noChangeAspect="1" noMove="1" noResize="1" noEditPoints="1" noAdjustHandles="1" noChangeArrowheads="1" noChangeShapeType="1" noTextEdit="1"/>
              </p:cNvSpPr>
              <p:nvPr/>
            </p:nvSpPr>
            <p:spPr>
              <a:xfrm>
                <a:off x="9195462" y="4123089"/>
                <a:ext cx="425601" cy="369332"/>
              </a:xfrm>
              <a:prstGeom prst="rect">
                <a:avLst/>
              </a:prstGeom>
              <a:blipFill rotWithShape="0">
                <a:blip r:embed="rId24"/>
                <a:stretch>
                  <a:fillRect r="-7143"/>
                </a:stretch>
              </a:blipFill>
            </p:spPr>
            <p:txBody>
              <a:bodyPr/>
              <a:lstStyle/>
              <a:p>
                <a:r>
                  <a:rPr lang="en-US">
                    <a:noFill/>
                  </a:rPr>
                  <a:t> </a:t>
                </a:r>
              </a:p>
            </p:txBody>
          </p:sp>
        </mc:Fallback>
      </mc:AlternateContent>
      <p:sp>
        <p:nvSpPr>
          <p:cNvPr id="82" name="TextBox 81"/>
          <p:cNvSpPr txBox="1"/>
          <p:nvPr/>
        </p:nvSpPr>
        <p:spPr>
          <a:xfrm>
            <a:off x="7387548" y="4181994"/>
            <a:ext cx="366455" cy="369332"/>
          </a:xfrm>
          <a:prstGeom prst="rect">
            <a:avLst/>
          </a:prstGeom>
          <a:noFill/>
        </p:spPr>
        <p:txBody>
          <a:bodyPr wrap="square" rtlCol="0">
            <a:spAutoFit/>
          </a:bodyPr>
          <a:lstStyle/>
          <a:p>
            <a:r>
              <a:rPr lang="en-US"/>
              <a:t>0</a:t>
            </a:r>
            <a:endParaRPr lang="en-US" dirty="0"/>
          </a:p>
        </p:txBody>
      </p:sp>
      <p:cxnSp>
        <p:nvCxnSpPr>
          <p:cNvPr id="2" name="Curved Connector 57">
            <a:extLst>
              <a:ext uri="{FF2B5EF4-FFF2-40B4-BE49-F238E27FC236}">
                <a16:creationId xmlns:a16="http://schemas.microsoft.com/office/drawing/2014/main" id="{6CE075DB-2639-5E72-C491-D91251FC4D7A}"/>
              </a:ext>
            </a:extLst>
          </p:cNvPr>
          <p:cNvCxnSpPr>
            <a:cxnSpLocks/>
            <a:stCxn id="73" idx="3"/>
            <a:endCxn id="76" idx="1"/>
          </p:cNvCxnSpPr>
          <p:nvPr/>
        </p:nvCxnSpPr>
        <p:spPr>
          <a:xfrm>
            <a:off x="6831515" y="2285165"/>
            <a:ext cx="1836290" cy="379310"/>
          </a:xfrm>
          <a:prstGeom prst="curvedConnector3">
            <a:avLst>
              <a:gd name="adj1" fmla="val 50000"/>
            </a:avLst>
          </a:prstGeom>
          <a:ln w="1587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 name="Curved Connector 57">
            <a:extLst>
              <a:ext uri="{FF2B5EF4-FFF2-40B4-BE49-F238E27FC236}">
                <a16:creationId xmlns:a16="http://schemas.microsoft.com/office/drawing/2014/main" id="{D4B3A417-CA9E-26D2-1ADB-4E5D521C86A2}"/>
              </a:ext>
            </a:extLst>
          </p:cNvPr>
          <p:cNvCxnSpPr>
            <a:cxnSpLocks/>
          </p:cNvCxnSpPr>
          <p:nvPr/>
        </p:nvCxnSpPr>
        <p:spPr>
          <a:xfrm rot="5400000">
            <a:off x="7704506" y="1554579"/>
            <a:ext cx="1548000" cy="0"/>
          </a:xfrm>
          <a:prstGeom prst="curvedConnector3">
            <a:avLst>
              <a:gd name="adj1" fmla="val 50000"/>
            </a:avLst>
          </a:prstGeom>
          <a:ln w="15875" cap="flat" cmpd="sng" algn="ctr">
            <a:solidFill>
              <a:srgbClr val="7030A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0" name="Curved Connector 57">
            <a:extLst>
              <a:ext uri="{FF2B5EF4-FFF2-40B4-BE49-F238E27FC236}">
                <a16:creationId xmlns:a16="http://schemas.microsoft.com/office/drawing/2014/main" id="{73C8BCB5-DFAA-84DF-0886-53A7A37B4F37}"/>
              </a:ext>
            </a:extLst>
          </p:cNvPr>
          <p:cNvCxnSpPr>
            <a:cxnSpLocks/>
          </p:cNvCxnSpPr>
          <p:nvPr/>
        </p:nvCxnSpPr>
        <p:spPr>
          <a:xfrm rot="10800000" flipV="1">
            <a:off x="10218370" y="3134453"/>
            <a:ext cx="1442760" cy="16740"/>
          </a:xfrm>
          <a:prstGeom prst="curvedConnector3">
            <a:avLst>
              <a:gd name="adj1" fmla="val 50000"/>
            </a:avLst>
          </a:prstGeom>
          <a:ln w="15875" cap="flat" cmpd="sng" algn="ctr">
            <a:solidFill>
              <a:srgbClr val="7030A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63652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2">
            <a:hlinkClick r:id="" action="ppaction://noaction"/>
          </p:cNvPr>
          <p:cNvSpPr/>
          <p:nvPr/>
        </p:nvSpPr>
        <p:spPr>
          <a:xfrm>
            <a:off x="27857" y="-5889"/>
            <a:ext cx="3717558" cy="476672"/>
          </a:xfrm>
          <a:prstGeom prst="rect">
            <a:avLst/>
          </a:prstGeom>
          <a:solidFill>
            <a:schemeClr val="bg1"/>
          </a:solidFill>
          <a:ln w="9525" cap="flat" cmpd="sng" algn="ctr">
            <a:noFill/>
            <a:prstDash val="soli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a:defRPr/>
            </a:pP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Learning Operator </a:t>
            </a:r>
            <a:endPar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endParaRPr>
          </a:p>
        </p:txBody>
      </p:sp>
      <mc:AlternateContent xmlns:mc="http://schemas.openxmlformats.org/markup-compatibility/2006" xmlns:a14="http://schemas.microsoft.com/office/drawing/2010/main">
        <mc:Choice Requires="a14">
          <p:sp>
            <p:nvSpPr>
              <p:cNvPr id="53" name="Oval 52"/>
              <p:cNvSpPr/>
              <p:nvPr/>
            </p:nvSpPr>
            <p:spPr>
              <a:xfrm>
                <a:off x="3588184" y="870723"/>
                <a:ext cx="595086" cy="373646"/>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1" i="1" smtClean="0">
                              <a:solidFill>
                                <a:srgbClr val="00B050"/>
                              </a:solidFill>
                              <a:latin typeface="Cambria Math" panose="02040503050406030204" pitchFamily="18" charset="0"/>
                            </a:rPr>
                          </m:ctrlPr>
                        </m:sSubPr>
                        <m:e>
                          <m:r>
                            <a:rPr lang="en-US" b="1" i="1" smtClean="0">
                              <a:solidFill>
                                <a:srgbClr val="00B050"/>
                              </a:solidFill>
                              <a:latin typeface="Cambria Math" charset="0"/>
                            </a:rPr>
                            <m:t>𝒊</m:t>
                          </m:r>
                        </m:e>
                        <m:sub>
                          <m:r>
                            <a:rPr lang="en-US" b="1" i="1" smtClean="0">
                              <a:solidFill>
                                <a:srgbClr val="00B050"/>
                              </a:solidFill>
                              <a:latin typeface="Cambria Math" charset="0"/>
                            </a:rPr>
                            <m:t>𝒖</m:t>
                          </m:r>
                        </m:sub>
                      </m:sSub>
                    </m:oMath>
                  </m:oMathPara>
                </a14:m>
                <a:endParaRPr lang="en-US" b="1" dirty="0">
                  <a:solidFill>
                    <a:srgbClr val="00B050"/>
                  </a:solidFill>
                </a:endParaRPr>
              </a:p>
            </p:txBody>
          </p:sp>
        </mc:Choice>
        <mc:Fallback xmlns="">
          <p:sp>
            <p:nvSpPr>
              <p:cNvPr id="53" name="Oval 52"/>
              <p:cNvSpPr>
                <a:spLocks noRot="1" noChangeAspect="1" noMove="1" noResize="1" noEditPoints="1" noAdjustHandles="1" noChangeArrowheads="1" noChangeShapeType="1" noTextEdit="1"/>
              </p:cNvSpPr>
              <p:nvPr/>
            </p:nvSpPr>
            <p:spPr>
              <a:xfrm>
                <a:off x="3588184" y="870723"/>
                <a:ext cx="595086" cy="373646"/>
              </a:xfrm>
              <a:prstGeom prst="ellipse">
                <a:avLst/>
              </a:prstGeom>
              <a:blipFill rotWithShape="0">
                <a:blip r:embed="rId3"/>
                <a:stretch>
                  <a:fillRect/>
                </a:stretch>
              </a:blipFill>
              <a:ln w="127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Oval 53"/>
              <p:cNvSpPr/>
              <p:nvPr/>
            </p:nvSpPr>
            <p:spPr>
              <a:xfrm>
                <a:off x="3254841" y="1415135"/>
                <a:ext cx="603899" cy="36502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1" i="1" smtClean="0">
                          <a:solidFill>
                            <a:srgbClr val="00B050"/>
                          </a:solidFill>
                          <a:latin typeface="Cambria Math" charset="0"/>
                        </a:rPr>
                        <m:t>…</m:t>
                      </m:r>
                    </m:oMath>
                  </m:oMathPara>
                </a14:m>
                <a:endParaRPr lang="en-US" b="1" dirty="0">
                  <a:solidFill>
                    <a:srgbClr val="00B050"/>
                  </a:solidFill>
                </a:endParaRPr>
              </a:p>
            </p:txBody>
          </p:sp>
        </mc:Choice>
        <mc:Fallback xmlns="">
          <p:sp>
            <p:nvSpPr>
              <p:cNvPr id="54" name="Oval 53"/>
              <p:cNvSpPr>
                <a:spLocks noRot="1" noChangeAspect="1" noMove="1" noResize="1" noEditPoints="1" noAdjustHandles="1" noChangeArrowheads="1" noChangeShapeType="1" noTextEdit="1"/>
              </p:cNvSpPr>
              <p:nvPr/>
            </p:nvSpPr>
            <p:spPr>
              <a:xfrm>
                <a:off x="3254841" y="1415135"/>
                <a:ext cx="603899" cy="365020"/>
              </a:xfrm>
              <a:prstGeom prst="ellipse">
                <a:avLst/>
              </a:prstGeom>
              <a:blipFill rotWithShape="0">
                <a:blip r:embed="rId4"/>
                <a:stretch>
                  <a:fillRect/>
                </a:stretch>
              </a:blipFill>
              <a:ln w="127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Oval 54"/>
              <p:cNvSpPr/>
              <p:nvPr/>
            </p:nvSpPr>
            <p:spPr>
              <a:xfrm>
                <a:off x="3989115" y="1572173"/>
                <a:ext cx="595086" cy="337724"/>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1" i="1" smtClean="0">
                              <a:solidFill>
                                <a:srgbClr val="00B050"/>
                              </a:solidFill>
                              <a:latin typeface="Cambria Math" panose="02040503050406030204" pitchFamily="18" charset="0"/>
                            </a:rPr>
                          </m:ctrlPr>
                        </m:sSubPr>
                        <m:e>
                          <m:r>
                            <a:rPr lang="en-US" b="1" i="1" smtClean="0">
                              <a:solidFill>
                                <a:srgbClr val="00B050"/>
                              </a:solidFill>
                              <a:latin typeface="Cambria Math" charset="0"/>
                            </a:rPr>
                            <m:t>𝒊</m:t>
                          </m:r>
                        </m:e>
                        <m:sub>
                          <m:r>
                            <a:rPr lang="en-US" b="1" i="1" smtClean="0">
                              <a:solidFill>
                                <a:srgbClr val="00B050"/>
                              </a:solidFill>
                              <a:latin typeface="Cambria Math" charset="0"/>
                            </a:rPr>
                            <m:t>𝒗</m:t>
                          </m:r>
                        </m:sub>
                      </m:sSub>
                    </m:oMath>
                  </m:oMathPara>
                </a14:m>
                <a:endParaRPr lang="en-US" b="1" dirty="0">
                  <a:solidFill>
                    <a:srgbClr val="00B050"/>
                  </a:solidFill>
                </a:endParaRPr>
              </a:p>
            </p:txBody>
          </p:sp>
        </mc:Choice>
        <mc:Fallback xmlns="">
          <p:sp>
            <p:nvSpPr>
              <p:cNvPr id="55" name="Oval 54"/>
              <p:cNvSpPr>
                <a:spLocks noRot="1" noChangeAspect="1" noMove="1" noResize="1" noEditPoints="1" noAdjustHandles="1" noChangeArrowheads="1" noChangeShapeType="1" noTextEdit="1"/>
              </p:cNvSpPr>
              <p:nvPr/>
            </p:nvSpPr>
            <p:spPr>
              <a:xfrm>
                <a:off x="3989115" y="1572173"/>
                <a:ext cx="595086" cy="337724"/>
              </a:xfrm>
              <a:prstGeom prst="ellipse">
                <a:avLst/>
              </a:prstGeom>
              <a:blipFill rotWithShape="0">
                <a:blip r:embed="rId5"/>
                <a:stretch>
                  <a:fillRect/>
                </a:stretch>
              </a:blipFill>
              <a:ln w="12700">
                <a:solidFill>
                  <a:schemeClr val="tx1"/>
                </a:solidFill>
              </a:ln>
            </p:spPr>
            <p:txBody>
              <a:bodyPr/>
              <a:lstStyle/>
              <a:p>
                <a:r>
                  <a:rPr lang="en-US">
                    <a:noFill/>
                  </a:rPr>
                  <a:t> </a:t>
                </a:r>
              </a:p>
            </p:txBody>
          </p:sp>
        </mc:Fallback>
      </mc:AlternateContent>
      <p:sp>
        <p:nvSpPr>
          <p:cNvPr id="56" name="Oval 55"/>
          <p:cNvSpPr/>
          <p:nvPr/>
        </p:nvSpPr>
        <p:spPr>
          <a:xfrm rot="4508003">
            <a:off x="3293779" y="382439"/>
            <a:ext cx="1464162" cy="1969554"/>
          </a:xfrm>
          <a:prstGeom prst="ellipse">
            <a:avLst/>
          </a:prstGeom>
          <a:noFill/>
          <a:ln w="254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mc:AlternateContent xmlns:mc="http://schemas.openxmlformats.org/markup-compatibility/2006" xmlns:a14="http://schemas.microsoft.com/office/drawing/2010/main">
        <mc:Choice Requires="a14">
          <p:sp>
            <p:nvSpPr>
              <p:cNvPr id="57" name="TextBox 56"/>
              <p:cNvSpPr txBox="1"/>
              <p:nvPr/>
            </p:nvSpPr>
            <p:spPr>
              <a:xfrm>
                <a:off x="4333687" y="818532"/>
                <a:ext cx="539278" cy="4507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b="1" i="1" smtClean="0">
                              <a:solidFill>
                                <a:srgbClr val="00B050"/>
                              </a:solidFill>
                              <a:latin typeface="Cambria Math" charset="0"/>
                            </a:rPr>
                            <m:t>𝒌</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57" name="TextBox 56"/>
              <p:cNvSpPr txBox="1">
                <a:spLocks noRot="1" noChangeAspect="1" noMove="1" noResize="1" noEditPoints="1" noAdjustHandles="1" noChangeArrowheads="1" noChangeShapeType="1" noTextEdit="1"/>
              </p:cNvSpPr>
              <p:nvPr/>
            </p:nvSpPr>
            <p:spPr>
              <a:xfrm>
                <a:off x="4333687" y="818532"/>
                <a:ext cx="539278" cy="450764"/>
              </a:xfrm>
              <a:prstGeom prst="rect">
                <a:avLst/>
              </a:prstGeom>
              <a:blipFill rotWithShape="0">
                <a:blip r:embed="rId6"/>
                <a:stretch>
                  <a:fillRect r="-6818" b="-2703"/>
                </a:stretch>
              </a:blipFill>
            </p:spPr>
            <p:txBody>
              <a:bodyPr/>
              <a:lstStyle/>
              <a:p>
                <a:r>
                  <a:rPr lang="en-US">
                    <a:noFill/>
                  </a:rPr>
                  <a:t> </a:t>
                </a:r>
              </a:p>
            </p:txBody>
          </p:sp>
        </mc:Fallback>
      </mc:AlternateContent>
      <p:cxnSp>
        <p:nvCxnSpPr>
          <p:cNvPr id="58" name="Curved Connector 57"/>
          <p:cNvCxnSpPr/>
          <p:nvPr/>
        </p:nvCxnSpPr>
        <p:spPr>
          <a:xfrm>
            <a:off x="4183270" y="1057546"/>
            <a:ext cx="313783" cy="564086"/>
          </a:xfrm>
          <a:prstGeom prst="curvedConnector2">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9" name="Oval 58"/>
              <p:cNvSpPr/>
              <p:nvPr/>
            </p:nvSpPr>
            <p:spPr>
              <a:xfrm>
                <a:off x="6732556" y="956182"/>
                <a:ext cx="595086" cy="373646"/>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1400" b="1" i="1" smtClean="0">
                              <a:solidFill>
                                <a:srgbClr val="FF0000"/>
                              </a:solidFill>
                              <a:latin typeface="Cambria Math" panose="02040503050406030204" pitchFamily="18" charset="0"/>
                            </a:rPr>
                          </m:ctrlPr>
                        </m:sSubPr>
                        <m:e>
                          <m:r>
                            <a:rPr lang="en-US" sz="1400" b="1" i="1" smtClean="0">
                              <a:solidFill>
                                <a:srgbClr val="FF0000"/>
                              </a:solidFill>
                              <a:latin typeface="Cambria Math" charset="0"/>
                            </a:rPr>
                            <m:t>𝒏</m:t>
                          </m:r>
                          <m:r>
                            <a:rPr lang="en-US" sz="1400" b="1" i="1" smtClean="0">
                              <a:solidFill>
                                <a:srgbClr val="FF0000"/>
                              </a:solidFill>
                              <a:latin typeface="Cambria Math" charset="0"/>
                            </a:rPr>
                            <m:t>+</m:t>
                          </m:r>
                          <m:r>
                            <a:rPr lang="en-US" sz="1400" b="1" i="1" smtClean="0">
                              <a:solidFill>
                                <a:srgbClr val="FF0000"/>
                              </a:solidFill>
                              <a:latin typeface="Cambria Math" charset="0"/>
                            </a:rPr>
                            <m:t>𝒋</m:t>
                          </m:r>
                        </m:e>
                        <m:sub>
                          <m:r>
                            <a:rPr lang="en-US" sz="1400" b="1" i="1" smtClean="0">
                              <a:solidFill>
                                <a:srgbClr val="FF0000"/>
                              </a:solidFill>
                              <a:latin typeface="Cambria Math" charset="0"/>
                            </a:rPr>
                            <m:t>𝒓</m:t>
                          </m:r>
                        </m:sub>
                      </m:sSub>
                    </m:oMath>
                  </m:oMathPara>
                </a14:m>
                <a:endParaRPr lang="en-US" sz="1400" b="1" dirty="0">
                  <a:solidFill>
                    <a:srgbClr val="FF0000"/>
                  </a:solidFill>
                </a:endParaRPr>
              </a:p>
            </p:txBody>
          </p:sp>
        </mc:Choice>
        <mc:Fallback xmlns="">
          <p:sp>
            <p:nvSpPr>
              <p:cNvPr id="59" name="Oval 58"/>
              <p:cNvSpPr>
                <a:spLocks noRot="1" noChangeAspect="1" noMove="1" noResize="1" noEditPoints="1" noAdjustHandles="1" noChangeArrowheads="1" noChangeShapeType="1" noTextEdit="1"/>
              </p:cNvSpPr>
              <p:nvPr/>
            </p:nvSpPr>
            <p:spPr>
              <a:xfrm>
                <a:off x="6732556" y="956182"/>
                <a:ext cx="595086" cy="373646"/>
              </a:xfrm>
              <a:prstGeom prst="ellipse">
                <a:avLst/>
              </a:prstGeom>
              <a:blipFill rotWithShape="0">
                <a:blip r:embed="rId7"/>
                <a:stretch>
                  <a:fillRect/>
                </a:stretch>
              </a:blipFill>
              <a:ln w="127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Oval 59"/>
              <p:cNvSpPr/>
              <p:nvPr/>
            </p:nvSpPr>
            <p:spPr>
              <a:xfrm>
                <a:off x="6515557" y="1488062"/>
                <a:ext cx="603899" cy="36502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charset="0"/>
                        </a:rPr>
                        <m:t>…</m:t>
                      </m:r>
                    </m:oMath>
                  </m:oMathPara>
                </a14:m>
                <a:endParaRPr lang="en-US" b="1" dirty="0">
                  <a:solidFill>
                    <a:srgbClr val="FF0000"/>
                  </a:solidFill>
                </a:endParaRPr>
              </a:p>
            </p:txBody>
          </p:sp>
        </mc:Choice>
        <mc:Fallback xmlns="">
          <p:sp>
            <p:nvSpPr>
              <p:cNvPr id="60" name="Oval 59"/>
              <p:cNvSpPr>
                <a:spLocks noRot="1" noChangeAspect="1" noMove="1" noResize="1" noEditPoints="1" noAdjustHandles="1" noChangeArrowheads="1" noChangeShapeType="1" noTextEdit="1"/>
              </p:cNvSpPr>
              <p:nvPr/>
            </p:nvSpPr>
            <p:spPr>
              <a:xfrm>
                <a:off x="6515557" y="1488062"/>
                <a:ext cx="603899" cy="365020"/>
              </a:xfrm>
              <a:prstGeom prst="ellipse">
                <a:avLst/>
              </a:prstGeom>
              <a:blipFill rotWithShape="0">
                <a:blip r:embed="rId8"/>
                <a:stretch>
                  <a:fillRect/>
                </a:stretch>
              </a:blipFill>
              <a:ln w="12700">
                <a:solidFill>
                  <a:schemeClr val="tx1"/>
                </a:solidFill>
              </a:ln>
            </p:spPr>
            <p:txBody>
              <a:bodyPr/>
              <a:lstStyle/>
              <a:p>
                <a:r>
                  <a:rPr lang="en-US">
                    <a:noFill/>
                  </a:rPr>
                  <a:t> </a:t>
                </a:r>
              </a:p>
            </p:txBody>
          </p:sp>
        </mc:Fallback>
      </mc:AlternateContent>
      <p:sp>
        <p:nvSpPr>
          <p:cNvPr id="61" name="Oval 60"/>
          <p:cNvSpPr/>
          <p:nvPr/>
        </p:nvSpPr>
        <p:spPr>
          <a:xfrm rot="4508003">
            <a:off x="6576419" y="414324"/>
            <a:ext cx="1464162" cy="2021967"/>
          </a:xfrm>
          <a:prstGeom prst="ellipse">
            <a:avLst/>
          </a:prstGeom>
          <a:noFill/>
          <a:ln w="254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mc:AlternateContent xmlns:mc="http://schemas.openxmlformats.org/markup-compatibility/2006" xmlns:a14="http://schemas.microsoft.com/office/drawing/2010/main">
        <mc:Choice Requires="a14">
          <p:sp>
            <p:nvSpPr>
              <p:cNvPr id="62" name="TextBox 61"/>
              <p:cNvSpPr txBox="1"/>
              <p:nvPr/>
            </p:nvSpPr>
            <p:spPr>
              <a:xfrm>
                <a:off x="7482500" y="889710"/>
                <a:ext cx="539278" cy="4507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b="1" i="1" smtClean="0">
                              <a:solidFill>
                                <a:srgbClr val="FF0000"/>
                              </a:solidFill>
                              <a:latin typeface="Cambria Math" charset="0"/>
                            </a:rPr>
                            <m:t>𝒌</m:t>
                          </m:r>
                          <m:r>
                            <a:rPr lang="en-US" b="1" i="1" smtClean="0">
                              <a:solidFill>
                                <a:srgbClr val="FF0000"/>
                              </a:solidFill>
                              <a:latin typeface="Cambria Math" charset="0"/>
                            </a:rPr>
                            <m:t>′</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62" name="TextBox 61"/>
              <p:cNvSpPr txBox="1">
                <a:spLocks noRot="1" noChangeAspect="1" noMove="1" noResize="1" noEditPoints="1" noAdjustHandles="1" noChangeArrowheads="1" noChangeShapeType="1" noTextEdit="1"/>
              </p:cNvSpPr>
              <p:nvPr/>
            </p:nvSpPr>
            <p:spPr>
              <a:xfrm>
                <a:off x="7482500" y="889710"/>
                <a:ext cx="539278" cy="450764"/>
              </a:xfrm>
              <a:prstGeom prst="rect">
                <a:avLst/>
              </a:prstGeom>
              <a:blipFill rotWithShape="0">
                <a:blip r:embed="rId9"/>
                <a:stretch>
                  <a:fillRect r="-8989" b="-2703"/>
                </a:stretch>
              </a:blipFill>
            </p:spPr>
            <p:txBody>
              <a:bodyPr/>
              <a:lstStyle/>
              <a:p>
                <a:r>
                  <a:rPr lang="en-US">
                    <a:noFill/>
                  </a:rPr>
                  <a:t> </a:t>
                </a:r>
              </a:p>
            </p:txBody>
          </p:sp>
        </mc:Fallback>
      </mc:AlternateContent>
      <p:cxnSp>
        <p:nvCxnSpPr>
          <p:cNvPr id="63" name="Curved Connector 62"/>
          <p:cNvCxnSpPr/>
          <p:nvPr/>
        </p:nvCxnSpPr>
        <p:spPr>
          <a:xfrm>
            <a:off x="7327642" y="1143005"/>
            <a:ext cx="384041" cy="624555"/>
          </a:xfrm>
          <a:prstGeom prst="curvedConnector2">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Oval 63"/>
              <p:cNvSpPr/>
              <p:nvPr/>
            </p:nvSpPr>
            <p:spPr>
              <a:xfrm>
                <a:off x="7155176" y="1694171"/>
                <a:ext cx="595086" cy="373646"/>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1400" b="1" i="1" smtClean="0">
                              <a:solidFill>
                                <a:srgbClr val="FF0000"/>
                              </a:solidFill>
                              <a:latin typeface="Cambria Math" panose="02040503050406030204" pitchFamily="18" charset="0"/>
                            </a:rPr>
                          </m:ctrlPr>
                        </m:sSubPr>
                        <m:e>
                          <m:r>
                            <a:rPr lang="en-US" sz="1400" b="1" i="1" smtClean="0">
                              <a:solidFill>
                                <a:srgbClr val="FF0000"/>
                              </a:solidFill>
                              <a:latin typeface="Cambria Math" charset="0"/>
                            </a:rPr>
                            <m:t>𝒏</m:t>
                          </m:r>
                          <m:r>
                            <a:rPr lang="en-US" sz="1400" b="1" i="1" smtClean="0">
                              <a:solidFill>
                                <a:srgbClr val="FF0000"/>
                              </a:solidFill>
                              <a:latin typeface="Cambria Math" charset="0"/>
                            </a:rPr>
                            <m:t>+</m:t>
                          </m:r>
                          <m:r>
                            <a:rPr lang="en-US" sz="1400" b="1" i="1" smtClean="0">
                              <a:solidFill>
                                <a:srgbClr val="FF0000"/>
                              </a:solidFill>
                              <a:latin typeface="Cambria Math" charset="0"/>
                            </a:rPr>
                            <m:t>𝒋</m:t>
                          </m:r>
                        </m:e>
                        <m:sub>
                          <m:r>
                            <a:rPr lang="en-US" sz="1400" b="1" i="1" smtClean="0">
                              <a:solidFill>
                                <a:srgbClr val="FF0000"/>
                              </a:solidFill>
                              <a:latin typeface="Cambria Math" charset="0"/>
                            </a:rPr>
                            <m:t>𝒔</m:t>
                          </m:r>
                        </m:sub>
                      </m:sSub>
                    </m:oMath>
                  </m:oMathPara>
                </a14:m>
                <a:endParaRPr lang="en-US" sz="1400" b="1" dirty="0">
                  <a:solidFill>
                    <a:srgbClr val="FF0000"/>
                  </a:solidFill>
                </a:endParaRPr>
              </a:p>
            </p:txBody>
          </p:sp>
        </mc:Choice>
        <mc:Fallback xmlns="">
          <p:sp>
            <p:nvSpPr>
              <p:cNvPr id="64" name="Oval 63"/>
              <p:cNvSpPr>
                <a:spLocks noRot="1" noChangeAspect="1" noMove="1" noResize="1" noEditPoints="1" noAdjustHandles="1" noChangeArrowheads="1" noChangeShapeType="1" noTextEdit="1"/>
              </p:cNvSpPr>
              <p:nvPr/>
            </p:nvSpPr>
            <p:spPr>
              <a:xfrm>
                <a:off x="7155176" y="1694171"/>
                <a:ext cx="595086" cy="373646"/>
              </a:xfrm>
              <a:prstGeom prst="ellipse">
                <a:avLst/>
              </a:prstGeom>
              <a:blipFill rotWithShape="0">
                <a:blip r:embed="rId10"/>
                <a:stretch>
                  <a:fillRect/>
                </a:stretch>
              </a:blipFill>
              <a:ln w="12700">
                <a:solidFill>
                  <a:schemeClr val="tx1"/>
                </a:solidFill>
              </a:ln>
            </p:spPr>
            <p:txBody>
              <a:bodyPr/>
              <a:lstStyle/>
              <a:p>
                <a:r>
                  <a:rPr lang="en-US">
                    <a:noFill/>
                  </a:rPr>
                  <a:t> </a:t>
                </a:r>
              </a:p>
            </p:txBody>
          </p:sp>
        </mc:Fallback>
      </mc:AlternateContent>
      <p:sp>
        <p:nvSpPr>
          <p:cNvPr id="89" name="Oval 88"/>
          <p:cNvSpPr/>
          <p:nvPr/>
        </p:nvSpPr>
        <p:spPr>
          <a:xfrm>
            <a:off x="2541169" y="3148962"/>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90" name="Oval 89"/>
          <p:cNvSpPr/>
          <p:nvPr/>
        </p:nvSpPr>
        <p:spPr>
          <a:xfrm>
            <a:off x="2166435" y="4679900"/>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43" name="Oval 142"/>
          <p:cNvSpPr/>
          <p:nvPr/>
        </p:nvSpPr>
        <p:spPr>
          <a:xfrm>
            <a:off x="4740948" y="4775117"/>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4" name="Oval 143"/>
          <p:cNvSpPr/>
          <p:nvPr/>
        </p:nvSpPr>
        <p:spPr>
          <a:xfrm>
            <a:off x="3514780" y="4005463"/>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5" name="Oval 144"/>
          <p:cNvSpPr/>
          <p:nvPr/>
        </p:nvSpPr>
        <p:spPr>
          <a:xfrm>
            <a:off x="3817898" y="3244179"/>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6" name="Oval 145"/>
          <p:cNvSpPr/>
          <p:nvPr/>
        </p:nvSpPr>
        <p:spPr>
          <a:xfrm>
            <a:off x="5332275" y="5231611"/>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7" name="Oval 146"/>
          <p:cNvSpPr/>
          <p:nvPr/>
        </p:nvSpPr>
        <p:spPr>
          <a:xfrm>
            <a:off x="4847641" y="3857771"/>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8" name="Oval 147"/>
          <p:cNvSpPr/>
          <p:nvPr/>
        </p:nvSpPr>
        <p:spPr>
          <a:xfrm>
            <a:off x="1566812" y="3815028"/>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49" name="Oval 148"/>
          <p:cNvSpPr/>
          <p:nvPr/>
        </p:nvSpPr>
        <p:spPr>
          <a:xfrm>
            <a:off x="5522710" y="3719810"/>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0" name="Oval 149"/>
          <p:cNvSpPr/>
          <p:nvPr/>
        </p:nvSpPr>
        <p:spPr>
          <a:xfrm>
            <a:off x="3992835" y="5670019"/>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1" name="Oval 150"/>
          <p:cNvSpPr/>
          <p:nvPr/>
        </p:nvSpPr>
        <p:spPr>
          <a:xfrm>
            <a:off x="2445951" y="5670018"/>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152" name="Straight Arrow Connector 151"/>
          <p:cNvCxnSpPr/>
          <p:nvPr/>
        </p:nvCxnSpPr>
        <p:spPr>
          <a:xfrm flipH="1" flipV="1">
            <a:off x="2261653" y="4870335"/>
            <a:ext cx="279516" cy="79968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p:nvPr/>
        </p:nvCxnSpPr>
        <p:spPr>
          <a:xfrm flipH="1" flipV="1">
            <a:off x="1729358" y="3977574"/>
            <a:ext cx="464966" cy="730215"/>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flipV="1">
            <a:off x="1729358" y="3244180"/>
            <a:ext cx="811811" cy="59873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a:off x="2731604" y="3244180"/>
            <a:ext cx="1086294" cy="9521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p:nvPr/>
        </p:nvCxnSpPr>
        <p:spPr>
          <a:xfrm flipH="1">
            <a:off x="3677326" y="3434614"/>
            <a:ext cx="235790" cy="59873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p:nvPr/>
        </p:nvCxnSpPr>
        <p:spPr>
          <a:xfrm flipV="1">
            <a:off x="3705215" y="3952989"/>
            <a:ext cx="1142426" cy="1476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flipH="1">
            <a:off x="4836166" y="4048206"/>
            <a:ext cx="106693" cy="72691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flipV="1">
            <a:off x="4836166" y="3815028"/>
            <a:ext cx="686544" cy="96008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4" name="Straight Arrow Connector 163"/>
          <p:cNvCxnSpPr/>
          <p:nvPr/>
        </p:nvCxnSpPr>
        <p:spPr>
          <a:xfrm flipH="1">
            <a:off x="5494821" y="3910245"/>
            <a:ext cx="123107" cy="134925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p:nvPr/>
        </p:nvCxnSpPr>
        <p:spPr>
          <a:xfrm flipH="1">
            <a:off x="4183270" y="5422046"/>
            <a:ext cx="1244223" cy="34319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6" name="Straight Arrow Connector 165"/>
          <p:cNvCxnSpPr/>
          <p:nvPr/>
        </p:nvCxnSpPr>
        <p:spPr>
          <a:xfrm flipH="1" flipV="1">
            <a:off x="2636386" y="5765236"/>
            <a:ext cx="1356449" cy="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7" name="TextBox 166"/>
              <p:cNvSpPr txBox="1"/>
              <p:nvPr/>
            </p:nvSpPr>
            <p:spPr>
              <a:xfrm>
                <a:off x="1816541" y="4550744"/>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m:t>
                      </m:r>
                    </m:oMath>
                  </m:oMathPara>
                </a14:m>
                <a:endParaRPr lang="en-US" b="1" dirty="0"/>
              </a:p>
            </p:txBody>
          </p:sp>
        </mc:Choice>
        <mc:Fallback xmlns="">
          <p:sp>
            <p:nvSpPr>
              <p:cNvPr id="167" name="TextBox 166"/>
              <p:cNvSpPr txBox="1">
                <a:spLocks noRot="1" noChangeAspect="1" noMove="1" noResize="1" noEditPoints="1" noAdjustHandles="1" noChangeArrowheads="1" noChangeShapeType="1" noTextEdit="1"/>
              </p:cNvSpPr>
              <p:nvPr/>
            </p:nvSpPr>
            <p:spPr>
              <a:xfrm>
                <a:off x="1816541" y="4550744"/>
                <a:ext cx="425601" cy="369332"/>
              </a:xfrm>
              <a:prstGeom prst="rect">
                <a:avLst/>
              </a:prstGeom>
              <a:blipFill rotWithShape="0">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8" name="TextBox 167"/>
              <p:cNvSpPr txBox="1"/>
              <p:nvPr/>
            </p:nvSpPr>
            <p:spPr>
              <a:xfrm>
                <a:off x="1242018" y="371650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𝟐</m:t>
                      </m:r>
                    </m:oMath>
                  </m:oMathPara>
                </a14:m>
                <a:endParaRPr lang="en-US" b="1" dirty="0"/>
              </a:p>
            </p:txBody>
          </p:sp>
        </mc:Choice>
        <mc:Fallback xmlns="">
          <p:sp>
            <p:nvSpPr>
              <p:cNvPr id="168" name="TextBox 167"/>
              <p:cNvSpPr txBox="1">
                <a:spLocks noRot="1" noChangeAspect="1" noMove="1" noResize="1" noEditPoints="1" noAdjustHandles="1" noChangeArrowheads="1" noChangeShapeType="1" noTextEdit="1"/>
              </p:cNvSpPr>
              <p:nvPr/>
            </p:nvSpPr>
            <p:spPr>
              <a:xfrm>
                <a:off x="1242018" y="3716505"/>
                <a:ext cx="425601" cy="369332"/>
              </a:xfrm>
              <a:prstGeom prst="rect">
                <a:avLst/>
              </a:prstGeom>
              <a:blipFill rotWithShape="0">
                <a:blip r:embed="rId12"/>
                <a:stretch>
                  <a:fillRect/>
                </a:stretch>
              </a:blipFill>
            </p:spPr>
            <p:txBody>
              <a:bodyPr/>
              <a:lstStyle/>
              <a:p>
                <a:r>
                  <a:rPr lang="en-US">
                    <a:noFill/>
                  </a:rPr>
                  <a:t> </a:t>
                </a:r>
              </a:p>
            </p:txBody>
          </p:sp>
        </mc:Fallback>
      </mc:AlternateContent>
      <p:sp>
        <p:nvSpPr>
          <p:cNvPr id="169" name="TextBox 168"/>
          <p:cNvSpPr txBox="1"/>
          <p:nvPr/>
        </p:nvSpPr>
        <p:spPr>
          <a:xfrm>
            <a:off x="2420068" y="2842083"/>
            <a:ext cx="425601" cy="369332"/>
          </a:xfrm>
          <a:prstGeom prst="rect">
            <a:avLst/>
          </a:prstGeom>
          <a:noFill/>
        </p:spPr>
        <p:txBody>
          <a:bodyPr wrap="square" rtlCol="0">
            <a:spAutoFit/>
          </a:bodyPr>
          <a:lstStyle/>
          <a:p>
            <a:r>
              <a:rPr lang="en-US" b="1" dirty="0"/>
              <a:t>3</a:t>
            </a:r>
          </a:p>
        </p:txBody>
      </p:sp>
      <p:sp>
        <p:nvSpPr>
          <p:cNvPr id="170" name="TextBox 169"/>
          <p:cNvSpPr txBox="1"/>
          <p:nvPr/>
        </p:nvSpPr>
        <p:spPr>
          <a:xfrm>
            <a:off x="3842821" y="2922456"/>
            <a:ext cx="425601" cy="369332"/>
          </a:xfrm>
          <a:prstGeom prst="rect">
            <a:avLst/>
          </a:prstGeom>
          <a:noFill/>
        </p:spPr>
        <p:txBody>
          <a:bodyPr wrap="square" rtlCol="0">
            <a:spAutoFit/>
          </a:bodyPr>
          <a:lstStyle/>
          <a:p>
            <a:r>
              <a:rPr lang="en-US" b="1" dirty="0"/>
              <a:t>7</a:t>
            </a:r>
          </a:p>
        </p:txBody>
      </p:sp>
      <mc:AlternateContent xmlns:mc="http://schemas.openxmlformats.org/markup-compatibility/2006" xmlns:a14="http://schemas.microsoft.com/office/drawing/2010/main">
        <mc:Choice Requires="a14">
          <p:sp>
            <p:nvSpPr>
              <p:cNvPr id="171" name="TextBox 170"/>
              <p:cNvSpPr txBox="1"/>
              <p:nvPr/>
            </p:nvSpPr>
            <p:spPr>
              <a:xfrm>
                <a:off x="3503909" y="409581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𝟖</m:t>
                      </m:r>
                    </m:oMath>
                  </m:oMathPara>
                </a14:m>
                <a:endParaRPr lang="en-US" b="1" dirty="0"/>
              </a:p>
            </p:txBody>
          </p:sp>
        </mc:Choice>
        <mc:Fallback xmlns="">
          <p:sp>
            <p:nvSpPr>
              <p:cNvPr id="171" name="TextBox 170"/>
              <p:cNvSpPr txBox="1">
                <a:spLocks noRot="1" noChangeAspect="1" noMove="1" noResize="1" noEditPoints="1" noAdjustHandles="1" noChangeArrowheads="1" noChangeShapeType="1" noTextEdit="1"/>
              </p:cNvSpPr>
              <p:nvPr/>
            </p:nvSpPr>
            <p:spPr>
              <a:xfrm>
                <a:off x="3503909" y="4095815"/>
                <a:ext cx="425601" cy="369332"/>
              </a:xfrm>
              <a:prstGeom prst="rect">
                <a:avLst/>
              </a:prstGeom>
              <a:blipFill rotWithShape="0">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2" name="TextBox 171"/>
              <p:cNvSpPr txBox="1"/>
              <p:nvPr/>
            </p:nvSpPr>
            <p:spPr>
              <a:xfrm>
                <a:off x="4807664" y="349649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𝟒</m:t>
                      </m:r>
                    </m:oMath>
                  </m:oMathPara>
                </a14:m>
                <a:endParaRPr lang="en-US" b="1" dirty="0"/>
              </a:p>
            </p:txBody>
          </p:sp>
        </mc:Choice>
        <mc:Fallback xmlns="">
          <p:sp>
            <p:nvSpPr>
              <p:cNvPr id="172" name="TextBox 171"/>
              <p:cNvSpPr txBox="1">
                <a:spLocks noRot="1" noChangeAspect="1" noMove="1" noResize="1" noEditPoints="1" noAdjustHandles="1" noChangeArrowheads="1" noChangeShapeType="1" noTextEdit="1"/>
              </p:cNvSpPr>
              <p:nvPr/>
            </p:nvSpPr>
            <p:spPr>
              <a:xfrm>
                <a:off x="4807664" y="3496495"/>
                <a:ext cx="425601" cy="369332"/>
              </a:xfrm>
              <a:prstGeom prst="rect">
                <a:avLst/>
              </a:prstGeom>
              <a:blipFill rotWithShape="0">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3" name="TextBox 172"/>
              <p:cNvSpPr txBox="1"/>
              <p:nvPr/>
            </p:nvSpPr>
            <p:spPr>
              <a:xfrm>
                <a:off x="4386503" y="4619056"/>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𝟓</m:t>
                      </m:r>
                    </m:oMath>
                  </m:oMathPara>
                </a14:m>
                <a:endParaRPr lang="en-US" b="1" dirty="0"/>
              </a:p>
            </p:txBody>
          </p:sp>
        </mc:Choice>
        <mc:Fallback xmlns="">
          <p:sp>
            <p:nvSpPr>
              <p:cNvPr id="173" name="TextBox 172"/>
              <p:cNvSpPr txBox="1">
                <a:spLocks noRot="1" noChangeAspect="1" noMove="1" noResize="1" noEditPoints="1" noAdjustHandles="1" noChangeArrowheads="1" noChangeShapeType="1" noTextEdit="1"/>
              </p:cNvSpPr>
              <p:nvPr/>
            </p:nvSpPr>
            <p:spPr>
              <a:xfrm>
                <a:off x="4386503" y="4619056"/>
                <a:ext cx="425601" cy="369332"/>
              </a:xfrm>
              <a:prstGeom prst="rect">
                <a:avLst/>
              </a:prstGeom>
              <a:blipFill rotWithShape="0">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4" name="TextBox 173"/>
              <p:cNvSpPr txBox="1"/>
              <p:nvPr/>
            </p:nvSpPr>
            <p:spPr>
              <a:xfrm>
                <a:off x="5563054" y="3477918"/>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𝟔</m:t>
                      </m:r>
                    </m:oMath>
                  </m:oMathPara>
                </a14:m>
                <a:endParaRPr lang="en-US" b="1" dirty="0"/>
              </a:p>
            </p:txBody>
          </p:sp>
        </mc:Choice>
        <mc:Fallback xmlns="">
          <p:sp>
            <p:nvSpPr>
              <p:cNvPr id="174" name="TextBox 173"/>
              <p:cNvSpPr txBox="1">
                <a:spLocks noRot="1" noChangeAspect="1" noMove="1" noResize="1" noEditPoints="1" noAdjustHandles="1" noChangeArrowheads="1" noChangeShapeType="1" noTextEdit="1"/>
              </p:cNvSpPr>
              <p:nvPr/>
            </p:nvSpPr>
            <p:spPr>
              <a:xfrm>
                <a:off x="5563054" y="3477918"/>
                <a:ext cx="425601" cy="369332"/>
              </a:xfrm>
              <a:prstGeom prst="rect">
                <a:avLst/>
              </a:prstGeom>
              <a:blipFill rotWithShape="0">
                <a:blip r:embed="rId16"/>
                <a:stretch>
                  <a:fillRect/>
                </a:stretch>
              </a:blipFill>
            </p:spPr>
            <p:txBody>
              <a:bodyPr/>
              <a:lstStyle/>
              <a:p>
                <a:r>
                  <a:rPr lang="en-US">
                    <a:noFill/>
                  </a:rPr>
                  <a:t> </a:t>
                </a:r>
              </a:p>
            </p:txBody>
          </p:sp>
        </mc:Fallback>
      </mc:AlternateContent>
      <p:sp>
        <p:nvSpPr>
          <p:cNvPr id="175" name="TextBox 174"/>
          <p:cNvSpPr txBox="1"/>
          <p:nvPr/>
        </p:nvSpPr>
        <p:spPr>
          <a:xfrm>
            <a:off x="5522710" y="5093650"/>
            <a:ext cx="425601" cy="369332"/>
          </a:xfrm>
          <a:prstGeom prst="rect">
            <a:avLst/>
          </a:prstGeom>
          <a:noFill/>
        </p:spPr>
        <p:txBody>
          <a:bodyPr wrap="square" rtlCol="0">
            <a:spAutoFit/>
          </a:bodyPr>
          <a:lstStyle/>
          <a:p>
            <a:r>
              <a:rPr lang="en-US" b="1" dirty="0"/>
              <a:t>9</a:t>
            </a:r>
          </a:p>
        </p:txBody>
      </p:sp>
      <mc:AlternateContent xmlns:mc="http://schemas.openxmlformats.org/markup-compatibility/2006" xmlns:a14="http://schemas.microsoft.com/office/drawing/2010/main">
        <mc:Choice Requires="a14">
          <p:sp>
            <p:nvSpPr>
              <p:cNvPr id="176" name="TextBox 175"/>
              <p:cNvSpPr txBox="1"/>
              <p:nvPr/>
            </p:nvSpPr>
            <p:spPr>
              <a:xfrm>
                <a:off x="4031566" y="573909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𝟏𝟎</m:t>
                      </m:r>
                    </m:oMath>
                  </m:oMathPara>
                </a14:m>
                <a:endParaRPr lang="en-US" b="1" dirty="0"/>
              </a:p>
            </p:txBody>
          </p:sp>
        </mc:Choice>
        <mc:Fallback xmlns="">
          <p:sp>
            <p:nvSpPr>
              <p:cNvPr id="176" name="TextBox 175"/>
              <p:cNvSpPr txBox="1">
                <a:spLocks noRot="1" noChangeAspect="1" noMove="1" noResize="1" noEditPoints="1" noAdjustHandles="1" noChangeArrowheads="1" noChangeShapeType="1" noTextEdit="1"/>
              </p:cNvSpPr>
              <p:nvPr/>
            </p:nvSpPr>
            <p:spPr>
              <a:xfrm>
                <a:off x="4031566" y="5739095"/>
                <a:ext cx="425601" cy="369332"/>
              </a:xfrm>
              <a:prstGeom prst="rect">
                <a:avLst/>
              </a:prstGeom>
              <a:blipFill rotWithShape="0">
                <a:blip r:embed="rId17"/>
                <a:stretch>
                  <a:fillRect r="-7143"/>
                </a:stretch>
              </a:blipFill>
            </p:spPr>
            <p:txBody>
              <a:bodyPr/>
              <a:lstStyle/>
              <a:p>
                <a:r>
                  <a:rPr lang="en-US">
                    <a:noFill/>
                  </a:rPr>
                  <a:t> </a:t>
                </a:r>
              </a:p>
            </p:txBody>
          </p:sp>
        </mc:Fallback>
      </mc:AlternateContent>
      <p:sp>
        <p:nvSpPr>
          <p:cNvPr id="177" name="TextBox 176"/>
          <p:cNvSpPr txBox="1"/>
          <p:nvPr/>
        </p:nvSpPr>
        <p:spPr>
          <a:xfrm>
            <a:off x="2223652" y="5798000"/>
            <a:ext cx="366455" cy="369332"/>
          </a:xfrm>
          <a:prstGeom prst="rect">
            <a:avLst/>
          </a:prstGeom>
          <a:noFill/>
        </p:spPr>
        <p:txBody>
          <a:bodyPr wrap="square" rtlCol="0">
            <a:spAutoFit/>
          </a:bodyPr>
          <a:lstStyle/>
          <a:p>
            <a:r>
              <a:rPr lang="en-US"/>
              <a:t>0</a:t>
            </a:r>
            <a:endParaRPr lang="en-US" dirty="0"/>
          </a:p>
        </p:txBody>
      </p:sp>
      <p:sp>
        <p:nvSpPr>
          <p:cNvPr id="178" name="Oval 177"/>
          <p:cNvSpPr/>
          <p:nvPr/>
        </p:nvSpPr>
        <p:spPr>
          <a:xfrm>
            <a:off x="7468170" y="3148962"/>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79" name="Oval 178"/>
          <p:cNvSpPr/>
          <p:nvPr/>
        </p:nvSpPr>
        <p:spPr>
          <a:xfrm>
            <a:off x="7093436" y="4679900"/>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80" name="Oval 179"/>
          <p:cNvSpPr/>
          <p:nvPr/>
        </p:nvSpPr>
        <p:spPr>
          <a:xfrm>
            <a:off x="9667949" y="4775117"/>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1" name="Oval 180"/>
          <p:cNvSpPr/>
          <p:nvPr/>
        </p:nvSpPr>
        <p:spPr>
          <a:xfrm>
            <a:off x="8441781" y="4005463"/>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2" name="Oval 181"/>
          <p:cNvSpPr/>
          <p:nvPr/>
        </p:nvSpPr>
        <p:spPr>
          <a:xfrm>
            <a:off x="8744899" y="3244179"/>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3" name="Oval 182"/>
          <p:cNvSpPr/>
          <p:nvPr/>
        </p:nvSpPr>
        <p:spPr>
          <a:xfrm>
            <a:off x="10259276" y="5231611"/>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4" name="Oval 183"/>
          <p:cNvSpPr/>
          <p:nvPr/>
        </p:nvSpPr>
        <p:spPr>
          <a:xfrm>
            <a:off x="9774642" y="3857771"/>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5" name="Oval 184"/>
          <p:cNvSpPr/>
          <p:nvPr/>
        </p:nvSpPr>
        <p:spPr>
          <a:xfrm>
            <a:off x="6493813" y="3815028"/>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86" name="Oval 185"/>
          <p:cNvSpPr/>
          <p:nvPr/>
        </p:nvSpPr>
        <p:spPr>
          <a:xfrm>
            <a:off x="10449711" y="3719810"/>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7" name="Oval 186"/>
          <p:cNvSpPr/>
          <p:nvPr/>
        </p:nvSpPr>
        <p:spPr>
          <a:xfrm>
            <a:off x="8919836" y="5670019"/>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8" name="Oval 187"/>
          <p:cNvSpPr/>
          <p:nvPr/>
        </p:nvSpPr>
        <p:spPr>
          <a:xfrm>
            <a:off x="7372952" y="5670018"/>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189" name="Straight Arrow Connector 188"/>
          <p:cNvCxnSpPr/>
          <p:nvPr/>
        </p:nvCxnSpPr>
        <p:spPr>
          <a:xfrm flipH="1" flipV="1">
            <a:off x="7188654" y="4870335"/>
            <a:ext cx="279516" cy="79968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p:nvPr/>
        </p:nvCxnSpPr>
        <p:spPr>
          <a:xfrm flipH="1">
            <a:off x="8604327" y="3434614"/>
            <a:ext cx="235790" cy="59873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1" name="Straight Arrow Connector 190"/>
          <p:cNvCxnSpPr/>
          <p:nvPr/>
        </p:nvCxnSpPr>
        <p:spPr>
          <a:xfrm flipV="1">
            <a:off x="8632216" y="3952989"/>
            <a:ext cx="1142426" cy="1476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2" name="Straight Arrow Connector 191"/>
          <p:cNvCxnSpPr/>
          <p:nvPr/>
        </p:nvCxnSpPr>
        <p:spPr>
          <a:xfrm flipH="1">
            <a:off x="9763167" y="4048206"/>
            <a:ext cx="106693" cy="72691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p:nvPr/>
        </p:nvCxnSpPr>
        <p:spPr>
          <a:xfrm flipV="1">
            <a:off x="9763167" y="3815028"/>
            <a:ext cx="686544" cy="96008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4" name="Straight Arrow Connector 193"/>
          <p:cNvCxnSpPr/>
          <p:nvPr/>
        </p:nvCxnSpPr>
        <p:spPr>
          <a:xfrm flipH="1">
            <a:off x="10421822" y="3910245"/>
            <a:ext cx="123107" cy="134925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5" name="Straight Arrow Connector 194"/>
          <p:cNvCxnSpPr/>
          <p:nvPr/>
        </p:nvCxnSpPr>
        <p:spPr>
          <a:xfrm flipH="1">
            <a:off x="9110271" y="5422046"/>
            <a:ext cx="1244223" cy="34319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6" name="Straight Arrow Connector 195"/>
          <p:cNvCxnSpPr/>
          <p:nvPr/>
        </p:nvCxnSpPr>
        <p:spPr>
          <a:xfrm flipH="1" flipV="1">
            <a:off x="7563387" y="5765236"/>
            <a:ext cx="1356449" cy="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7" name="TextBox 196"/>
              <p:cNvSpPr txBox="1"/>
              <p:nvPr/>
            </p:nvSpPr>
            <p:spPr>
              <a:xfrm>
                <a:off x="6743542" y="4550744"/>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m:t>
                      </m:r>
                    </m:oMath>
                  </m:oMathPara>
                </a14:m>
                <a:endParaRPr lang="en-US" b="1" dirty="0"/>
              </a:p>
            </p:txBody>
          </p:sp>
        </mc:Choice>
        <mc:Fallback xmlns="">
          <p:sp>
            <p:nvSpPr>
              <p:cNvPr id="197" name="TextBox 196"/>
              <p:cNvSpPr txBox="1">
                <a:spLocks noRot="1" noChangeAspect="1" noMove="1" noResize="1" noEditPoints="1" noAdjustHandles="1" noChangeArrowheads="1" noChangeShapeType="1" noTextEdit="1"/>
              </p:cNvSpPr>
              <p:nvPr/>
            </p:nvSpPr>
            <p:spPr>
              <a:xfrm>
                <a:off x="6743542" y="4550744"/>
                <a:ext cx="425601" cy="369332"/>
              </a:xfrm>
              <a:prstGeom prst="rect">
                <a:avLst/>
              </a:prstGeom>
              <a:blipFill rotWithShape="0">
                <a:blip r:embed="rId1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8" name="TextBox 197"/>
              <p:cNvSpPr txBox="1"/>
              <p:nvPr/>
            </p:nvSpPr>
            <p:spPr>
              <a:xfrm>
                <a:off x="6169019" y="371650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𝟐</m:t>
                      </m:r>
                    </m:oMath>
                  </m:oMathPara>
                </a14:m>
                <a:endParaRPr lang="en-US" b="1" dirty="0"/>
              </a:p>
            </p:txBody>
          </p:sp>
        </mc:Choice>
        <mc:Fallback xmlns="">
          <p:sp>
            <p:nvSpPr>
              <p:cNvPr id="198" name="TextBox 197"/>
              <p:cNvSpPr txBox="1">
                <a:spLocks noRot="1" noChangeAspect="1" noMove="1" noResize="1" noEditPoints="1" noAdjustHandles="1" noChangeArrowheads="1" noChangeShapeType="1" noTextEdit="1"/>
              </p:cNvSpPr>
              <p:nvPr/>
            </p:nvSpPr>
            <p:spPr>
              <a:xfrm>
                <a:off x="6169019" y="3716505"/>
                <a:ext cx="425601" cy="369332"/>
              </a:xfrm>
              <a:prstGeom prst="rect">
                <a:avLst/>
              </a:prstGeom>
              <a:blipFill rotWithShape="0">
                <a:blip r:embed="rId12"/>
                <a:stretch>
                  <a:fillRect/>
                </a:stretch>
              </a:blipFill>
            </p:spPr>
            <p:txBody>
              <a:bodyPr/>
              <a:lstStyle/>
              <a:p>
                <a:r>
                  <a:rPr lang="en-US">
                    <a:noFill/>
                  </a:rPr>
                  <a:t> </a:t>
                </a:r>
              </a:p>
            </p:txBody>
          </p:sp>
        </mc:Fallback>
      </mc:AlternateContent>
      <p:sp>
        <p:nvSpPr>
          <p:cNvPr id="199" name="TextBox 198"/>
          <p:cNvSpPr txBox="1"/>
          <p:nvPr/>
        </p:nvSpPr>
        <p:spPr>
          <a:xfrm>
            <a:off x="7347069" y="2842083"/>
            <a:ext cx="425601" cy="369332"/>
          </a:xfrm>
          <a:prstGeom prst="rect">
            <a:avLst/>
          </a:prstGeom>
          <a:noFill/>
        </p:spPr>
        <p:txBody>
          <a:bodyPr wrap="square" rtlCol="0">
            <a:spAutoFit/>
          </a:bodyPr>
          <a:lstStyle/>
          <a:p>
            <a:r>
              <a:rPr lang="en-US" b="1" dirty="0"/>
              <a:t>3</a:t>
            </a:r>
          </a:p>
        </p:txBody>
      </p:sp>
      <p:sp>
        <p:nvSpPr>
          <p:cNvPr id="200" name="TextBox 199"/>
          <p:cNvSpPr txBox="1"/>
          <p:nvPr/>
        </p:nvSpPr>
        <p:spPr>
          <a:xfrm>
            <a:off x="8769822" y="2922456"/>
            <a:ext cx="425601" cy="369332"/>
          </a:xfrm>
          <a:prstGeom prst="rect">
            <a:avLst/>
          </a:prstGeom>
          <a:noFill/>
        </p:spPr>
        <p:txBody>
          <a:bodyPr wrap="square" rtlCol="0">
            <a:spAutoFit/>
          </a:bodyPr>
          <a:lstStyle/>
          <a:p>
            <a:r>
              <a:rPr lang="en-US" b="1" dirty="0"/>
              <a:t>7</a:t>
            </a:r>
          </a:p>
        </p:txBody>
      </p:sp>
      <mc:AlternateContent xmlns:mc="http://schemas.openxmlformats.org/markup-compatibility/2006" xmlns:a14="http://schemas.microsoft.com/office/drawing/2010/main">
        <mc:Choice Requires="a14">
          <p:sp>
            <p:nvSpPr>
              <p:cNvPr id="201" name="TextBox 200"/>
              <p:cNvSpPr txBox="1"/>
              <p:nvPr/>
            </p:nvSpPr>
            <p:spPr>
              <a:xfrm>
                <a:off x="8430910" y="409581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𝟖</m:t>
                      </m:r>
                    </m:oMath>
                  </m:oMathPara>
                </a14:m>
                <a:endParaRPr lang="en-US" b="1" dirty="0"/>
              </a:p>
            </p:txBody>
          </p:sp>
        </mc:Choice>
        <mc:Fallback xmlns="">
          <p:sp>
            <p:nvSpPr>
              <p:cNvPr id="201" name="TextBox 200"/>
              <p:cNvSpPr txBox="1">
                <a:spLocks noRot="1" noChangeAspect="1" noMove="1" noResize="1" noEditPoints="1" noAdjustHandles="1" noChangeArrowheads="1" noChangeShapeType="1" noTextEdit="1"/>
              </p:cNvSpPr>
              <p:nvPr/>
            </p:nvSpPr>
            <p:spPr>
              <a:xfrm>
                <a:off x="8430910" y="4095815"/>
                <a:ext cx="425601" cy="369332"/>
              </a:xfrm>
              <a:prstGeom prst="rect">
                <a:avLst/>
              </a:prstGeom>
              <a:blipFill rotWithShape="0">
                <a:blip r:embed="rId1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2" name="TextBox 201"/>
              <p:cNvSpPr txBox="1"/>
              <p:nvPr/>
            </p:nvSpPr>
            <p:spPr>
              <a:xfrm>
                <a:off x="9734665" y="349649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𝟒</m:t>
                      </m:r>
                    </m:oMath>
                  </m:oMathPara>
                </a14:m>
                <a:endParaRPr lang="en-US" b="1" dirty="0"/>
              </a:p>
            </p:txBody>
          </p:sp>
        </mc:Choice>
        <mc:Fallback xmlns="">
          <p:sp>
            <p:nvSpPr>
              <p:cNvPr id="202" name="TextBox 201"/>
              <p:cNvSpPr txBox="1">
                <a:spLocks noRot="1" noChangeAspect="1" noMove="1" noResize="1" noEditPoints="1" noAdjustHandles="1" noChangeArrowheads="1" noChangeShapeType="1" noTextEdit="1"/>
              </p:cNvSpPr>
              <p:nvPr/>
            </p:nvSpPr>
            <p:spPr>
              <a:xfrm>
                <a:off x="9734665" y="3496495"/>
                <a:ext cx="425601" cy="369332"/>
              </a:xfrm>
              <a:prstGeom prst="rect">
                <a:avLst/>
              </a:prstGeom>
              <a:blipFill rotWithShape="0">
                <a:blip r:embed="rId2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3" name="TextBox 202"/>
              <p:cNvSpPr txBox="1"/>
              <p:nvPr/>
            </p:nvSpPr>
            <p:spPr>
              <a:xfrm>
                <a:off x="9313504" y="4619056"/>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𝟓</m:t>
                      </m:r>
                    </m:oMath>
                  </m:oMathPara>
                </a14:m>
                <a:endParaRPr lang="en-US" b="1" dirty="0"/>
              </a:p>
            </p:txBody>
          </p:sp>
        </mc:Choice>
        <mc:Fallback xmlns="">
          <p:sp>
            <p:nvSpPr>
              <p:cNvPr id="203" name="TextBox 202"/>
              <p:cNvSpPr txBox="1">
                <a:spLocks noRot="1" noChangeAspect="1" noMove="1" noResize="1" noEditPoints="1" noAdjustHandles="1" noChangeArrowheads="1" noChangeShapeType="1" noTextEdit="1"/>
              </p:cNvSpPr>
              <p:nvPr/>
            </p:nvSpPr>
            <p:spPr>
              <a:xfrm>
                <a:off x="9313504" y="4619056"/>
                <a:ext cx="425601" cy="369332"/>
              </a:xfrm>
              <a:prstGeom prst="rect">
                <a:avLst/>
              </a:prstGeom>
              <a:blipFill rotWithShape="0">
                <a:blip r:embed="rId2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4" name="TextBox 203"/>
              <p:cNvSpPr txBox="1"/>
              <p:nvPr/>
            </p:nvSpPr>
            <p:spPr>
              <a:xfrm>
                <a:off x="10490055" y="3477918"/>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𝟔</m:t>
                      </m:r>
                    </m:oMath>
                  </m:oMathPara>
                </a14:m>
                <a:endParaRPr lang="en-US" b="1" dirty="0"/>
              </a:p>
            </p:txBody>
          </p:sp>
        </mc:Choice>
        <mc:Fallback xmlns="">
          <p:sp>
            <p:nvSpPr>
              <p:cNvPr id="204" name="TextBox 203"/>
              <p:cNvSpPr txBox="1">
                <a:spLocks noRot="1" noChangeAspect="1" noMove="1" noResize="1" noEditPoints="1" noAdjustHandles="1" noChangeArrowheads="1" noChangeShapeType="1" noTextEdit="1"/>
              </p:cNvSpPr>
              <p:nvPr/>
            </p:nvSpPr>
            <p:spPr>
              <a:xfrm>
                <a:off x="10490055" y="3477918"/>
                <a:ext cx="425601" cy="369332"/>
              </a:xfrm>
              <a:prstGeom prst="rect">
                <a:avLst/>
              </a:prstGeom>
              <a:blipFill rotWithShape="0">
                <a:blip r:embed="rId22"/>
                <a:stretch>
                  <a:fillRect/>
                </a:stretch>
              </a:blipFill>
            </p:spPr>
            <p:txBody>
              <a:bodyPr/>
              <a:lstStyle/>
              <a:p>
                <a:r>
                  <a:rPr lang="en-US">
                    <a:noFill/>
                  </a:rPr>
                  <a:t> </a:t>
                </a:r>
              </a:p>
            </p:txBody>
          </p:sp>
        </mc:Fallback>
      </mc:AlternateContent>
      <p:sp>
        <p:nvSpPr>
          <p:cNvPr id="205" name="TextBox 204"/>
          <p:cNvSpPr txBox="1"/>
          <p:nvPr/>
        </p:nvSpPr>
        <p:spPr>
          <a:xfrm>
            <a:off x="10449711" y="5093650"/>
            <a:ext cx="425601" cy="369332"/>
          </a:xfrm>
          <a:prstGeom prst="rect">
            <a:avLst/>
          </a:prstGeom>
          <a:noFill/>
        </p:spPr>
        <p:txBody>
          <a:bodyPr wrap="square" rtlCol="0">
            <a:spAutoFit/>
          </a:bodyPr>
          <a:lstStyle/>
          <a:p>
            <a:r>
              <a:rPr lang="en-US" b="1" dirty="0"/>
              <a:t>9</a:t>
            </a:r>
          </a:p>
        </p:txBody>
      </p:sp>
      <mc:AlternateContent xmlns:mc="http://schemas.openxmlformats.org/markup-compatibility/2006" xmlns:a14="http://schemas.microsoft.com/office/drawing/2010/main">
        <mc:Choice Requires="a14">
          <p:sp>
            <p:nvSpPr>
              <p:cNvPr id="206" name="TextBox 205"/>
              <p:cNvSpPr txBox="1"/>
              <p:nvPr/>
            </p:nvSpPr>
            <p:spPr>
              <a:xfrm>
                <a:off x="8958567" y="573909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𝟏𝟎</m:t>
                      </m:r>
                    </m:oMath>
                  </m:oMathPara>
                </a14:m>
                <a:endParaRPr lang="en-US" b="1" dirty="0"/>
              </a:p>
            </p:txBody>
          </p:sp>
        </mc:Choice>
        <mc:Fallback xmlns="">
          <p:sp>
            <p:nvSpPr>
              <p:cNvPr id="206" name="TextBox 205"/>
              <p:cNvSpPr txBox="1">
                <a:spLocks noRot="1" noChangeAspect="1" noMove="1" noResize="1" noEditPoints="1" noAdjustHandles="1" noChangeArrowheads="1" noChangeShapeType="1" noTextEdit="1"/>
              </p:cNvSpPr>
              <p:nvPr/>
            </p:nvSpPr>
            <p:spPr>
              <a:xfrm>
                <a:off x="8958567" y="5739095"/>
                <a:ext cx="425601" cy="369332"/>
              </a:xfrm>
              <a:prstGeom prst="rect">
                <a:avLst/>
              </a:prstGeom>
              <a:blipFill rotWithShape="0">
                <a:blip r:embed="rId23"/>
                <a:stretch>
                  <a:fillRect r="-7246"/>
                </a:stretch>
              </a:blipFill>
            </p:spPr>
            <p:txBody>
              <a:bodyPr/>
              <a:lstStyle/>
              <a:p>
                <a:r>
                  <a:rPr lang="en-US">
                    <a:noFill/>
                  </a:rPr>
                  <a:t> </a:t>
                </a:r>
              </a:p>
            </p:txBody>
          </p:sp>
        </mc:Fallback>
      </mc:AlternateContent>
      <p:sp>
        <p:nvSpPr>
          <p:cNvPr id="207" name="TextBox 206"/>
          <p:cNvSpPr txBox="1"/>
          <p:nvPr/>
        </p:nvSpPr>
        <p:spPr>
          <a:xfrm>
            <a:off x="7150653" y="5798000"/>
            <a:ext cx="366455" cy="369332"/>
          </a:xfrm>
          <a:prstGeom prst="rect">
            <a:avLst/>
          </a:prstGeom>
          <a:noFill/>
        </p:spPr>
        <p:txBody>
          <a:bodyPr wrap="square" rtlCol="0">
            <a:spAutoFit/>
          </a:bodyPr>
          <a:lstStyle/>
          <a:p>
            <a:r>
              <a:rPr lang="en-US"/>
              <a:t>0</a:t>
            </a:r>
            <a:endParaRPr lang="en-US" dirty="0"/>
          </a:p>
        </p:txBody>
      </p:sp>
      <p:cxnSp>
        <p:nvCxnSpPr>
          <p:cNvPr id="208" name="Straight Arrow Connector 207"/>
          <p:cNvCxnSpPr>
            <a:stCxn id="191" idx="0"/>
            <a:endCxn id="190" idx="4"/>
          </p:cNvCxnSpPr>
          <p:nvPr/>
        </p:nvCxnSpPr>
        <p:spPr>
          <a:xfrm flipV="1">
            <a:off x="7188654" y="3339397"/>
            <a:ext cx="374734" cy="1340503"/>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09" name="Straight Arrow Connector 208"/>
          <p:cNvCxnSpPr>
            <a:stCxn id="190" idx="2"/>
            <a:endCxn id="197" idx="7"/>
          </p:cNvCxnSpPr>
          <p:nvPr/>
        </p:nvCxnSpPr>
        <p:spPr>
          <a:xfrm flipH="1">
            <a:off x="6656359" y="3244180"/>
            <a:ext cx="811811" cy="598737"/>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10" name="Straight Arrow Connector 209"/>
          <p:cNvCxnSpPr>
            <a:stCxn id="197" idx="6"/>
            <a:endCxn id="194" idx="2"/>
          </p:cNvCxnSpPr>
          <p:nvPr/>
        </p:nvCxnSpPr>
        <p:spPr>
          <a:xfrm flipV="1">
            <a:off x="6684248" y="3339397"/>
            <a:ext cx="2060651" cy="570849"/>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11" name="Right Arrow 210"/>
          <p:cNvSpPr/>
          <p:nvPr/>
        </p:nvSpPr>
        <p:spPr>
          <a:xfrm>
            <a:off x="5875665" y="4384440"/>
            <a:ext cx="672593" cy="341124"/>
          </a:xfrm>
          <a:prstGeom prst="rightArrow">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971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矩形 2">
            <a:hlinkClick r:id="" action="ppaction://noaction"/>
          </p:cNvPr>
          <p:cNvSpPr/>
          <p:nvPr/>
        </p:nvSpPr>
        <p:spPr>
          <a:xfrm>
            <a:off x="55131" y="34151"/>
            <a:ext cx="3717558" cy="476672"/>
          </a:xfrm>
          <a:prstGeom prst="rect">
            <a:avLst/>
          </a:prstGeom>
          <a:solidFill>
            <a:schemeClr val="bg1"/>
          </a:solidFill>
          <a:ln w="9525" cap="flat" cmpd="sng" algn="ctr">
            <a:noFill/>
            <a:prstDash val="soli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a:defRPr/>
            </a:pP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Learning Operator</a:t>
            </a:r>
            <a:endPar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endParaRPr>
          </a:p>
        </p:txBody>
      </p:sp>
      <mc:AlternateContent xmlns:mc="http://schemas.openxmlformats.org/markup-compatibility/2006" xmlns:a14="http://schemas.microsoft.com/office/drawing/2010/main">
        <mc:Choice Requires="a14">
          <p:sp>
            <p:nvSpPr>
              <p:cNvPr id="77" name="Oval 76"/>
              <p:cNvSpPr/>
              <p:nvPr/>
            </p:nvSpPr>
            <p:spPr>
              <a:xfrm>
                <a:off x="3561780" y="1011298"/>
                <a:ext cx="595086" cy="373646"/>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b="1" i="1" smtClean="0">
                              <a:solidFill>
                                <a:srgbClr val="00B050"/>
                              </a:solidFill>
                              <a:latin typeface="Cambria Math" panose="02040503050406030204" pitchFamily="18" charset="0"/>
                            </a:rPr>
                          </m:ctrlPr>
                        </m:sSubPr>
                        <m:e>
                          <m:r>
                            <a:rPr lang="en-US" b="1" i="1" smtClean="0">
                              <a:solidFill>
                                <a:srgbClr val="00B050"/>
                              </a:solidFill>
                              <a:latin typeface="Cambria Math" charset="0"/>
                            </a:rPr>
                            <m:t>𝒊</m:t>
                          </m:r>
                        </m:e>
                        <m:sub>
                          <m:r>
                            <a:rPr lang="en-US" b="1" i="1" smtClean="0">
                              <a:solidFill>
                                <a:srgbClr val="00B050"/>
                              </a:solidFill>
                              <a:latin typeface="Cambria Math" charset="0"/>
                            </a:rPr>
                            <m:t>𝒖</m:t>
                          </m:r>
                        </m:sub>
                      </m:sSub>
                    </m:oMath>
                  </m:oMathPara>
                </a14:m>
                <a:endParaRPr lang="en-US" b="1" dirty="0">
                  <a:solidFill>
                    <a:srgbClr val="00B050"/>
                  </a:solidFill>
                </a:endParaRPr>
              </a:p>
            </p:txBody>
          </p:sp>
        </mc:Choice>
        <mc:Fallback xmlns="">
          <p:sp>
            <p:nvSpPr>
              <p:cNvPr id="77" name="Oval 76"/>
              <p:cNvSpPr>
                <a:spLocks noRot="1" noChangeAspect="1" noMove="1" noResize="1" noEditPoints="1" noAdjustHandles="1" noChangeArrowheads="1" noChangeShapeType="1" noTextEdit="1"/>
              </p:cNvSpPr>
              <p:nvPr/>
            </p:nvSpPr>
            <p:spPr>
              <a:xfrm>
                <a:off x="3561780" y="1011298"/>
                <a:ext cx="595086" cy="373646"/>
              </a:xfrm>
              <a:prstGeom prst="ellipse">
                <a:avLst/>
              </a:prstGeom>
              <a:blipFill rotWithShape="0">
                <a:blip r:embed="rId22"/>
                <a:stretch>
                  <a:fillRect/>
                </a:stretch>
              </a:blipFill>
              <a:ln w="127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8" name="Oval 77"/>
              <p:cNvSpPr/>
              <p:nvPr/>
            </p:nvSpPr>
            <p:spPr>
              <a:xfrm>
                <a:off x="3305915" y="1501757"/>
                <a:ext cx="603899" cy="36502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1" i="1" smtClean="0">
                          <a:solidFill>
                            <a:srgbClr val="00B050"/>
                          </a:solidFill>
                          <a:latin typeface="Cambria Math" charset="0"/>
                        </a:rPr>
                        <m:t>…</m:t>
                      </m:r>
                    </m:oMath>
                  </m:oMathPara>
                </a14:m>
                <a:endParaRPr lang="en-US" b="1" dirty="0">
                  <a:solidFill>
                    <a:srgbClr val="00B050"/>
                  </a:solidFill>
                </a:endParaRPr>
              </a:p>
            </p:txBody>
          </p:sp>
        </mc:Choice>
        <mc:Fallback xmlns="">
          <p:sp>
            <p:nvSpPr>
              <p:cNvPr id="78" name="Oval 77"/>
              <p:cNvSpPr>
                <a:spLocks noRot="1" noChangeAspect="1" noMove="1" noResize="1" noEditPoints="1" noAdjustHandles="1" noChangeArrowheads="1" noChangeShapeType="1" noTextEdit="1"/>
              </p:cNvSpPr>
              <p:nvPr/>
            </p:nvSpPr>
            <p:spPr>
              <a:xfrm>
                <a:off x="3305915" y="1501757"/>
                <a:ext cx="603899" cy="365020"/>
              </a:xfrm>
              <a:prstGeom prst="ellipse">
                <a:avLst/>
              </a:prstGeom>
              <a:blipFill rotWithShape="0">
                <a:blip r:embed="rId23"/>
                <a:stretch>
                  <a:fillRect/>
                </a:stretch>
              </a:blipFill>
              <a:ln w="12700">
                <a:solidFill>
                  <a:schemeClr val="tx1"/>
                </a:solidFill>
              </a:ln>
            </p:spPr>
            <p:txBody>
              <a:bodyPr/>
              <a:lstStyle/>
              <a:p>
                <a:r>
                  <a:rPr lang="en-US">
                    <a:noFill/>
                  </a:rPr>
                  <a:t> </a:t>
                </a:r>
              </a:p>
            </p:txBody>
          </p:sp>
        </mc:Fallback>
      </mc:AlternateContent>
      <p:sp>
        <p:nvSpPr>
          <p:cNvPr id="79" name="Oval 78"/>
          <p:cNvSpPr/>
          <p:nvPr/>
        </p:nvSpPr>
        <p:spPr>
          <a:xfrm rot="4508003">
            <a:off x="3310220" y="501550"/>
            <a:ext cx="1464162" cy="1904934"/>
          </a:xfrm>
          <a:prstGeom prst="ellipse">
            <a:avLst/>
          </a:prstGeom>
          <a:noFill/>
          <a:ln w="254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mc:AlternateContent xmlns:mc="http://schemas.openxmlformats.org/markup-compatibility/2006" xmlns:a14="http://schemas.microsoft.com/office/drawing/2010/main">
        <mc:Choice Requires="a14">
          <p:sp>
            <p:nvSpPr>
              <p:cNvPr id="95" name="TextBox 94"/>
              <p:cNvSpPr txBox="1"/>
              <p:nvPr/>
            </p:nvSpPr>
            <p:spPr>
              <a:xfrm>
                <a:off x="4359621" y="1130537"/>
                <a:ext cx="539278" cy="4507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b="1" i="1" smtClean="0">
                              <a:solidFill>
                                <a:srgbClr val="00B050"/>
                              </a:solidFill>
                              <a:latin typeface="Cambria Math" charset="0"/>
                            </a:rPr>
                            <m:t>𝒌</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95" name="TextBox 94"/>
              <p:cNvSpPr txBox="1">
                <a:spLocks noRot="1" noChangeAspect="1" noMove="1" noResize="1" noEditPoints="1" noAdjustHandles="1" noChangeArrowheads="1" noChangeShapeType="1" noTextEdit="1"/>
              </p:cNvSpPr>
              <p:nvPr/>
            </p:nvSpPr>
            <p:spPr>
              <a:xfrm>
                <a:off x="4359621" y="1130537"/>
                <a:ext cx="539278" cy="450764"/>
              </a:xfrm>
              <a:prstGeom prst="rect">
                <a:avLst/>
              </a:prstGeom>
              <a:blipFill rotWithShape="0">
                <a:blip r:embed="rId24"/>
                <a:stretch>
                  <a:fillRect r="-6742" b="-270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6" name="Oval 95"/>
              <p:cNvSpPr/>
              <p:nvPr/>
            </p:nvSpPr>
            <p:spPr>
              <a:xfrm>
                <a:off x="6478664" y="1014908"/>
                <a:ext cx="595086" cy="373646"/>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1400" b="1" i="1" smtClean="0">
                              <a:solidFill>
                                <a:srgbClr val="FF0000"/>
                              </a:solidFill>
                              <a:latin typeface="Cambria Math" panose="02040503050406030204" pitchFamily="18" charset="0"/>
                            </a:rPr>
                          </m:ctrlPr>
                        </m:sSubPr>
                        <m:e>
                          <m:r>
                            <a:rPr lang="en-US" sz="1400" b="1" i="1" smtClean="0">
                              <a:solidFill>
                                <a:srgbClr val="FF0000"/>
                              </a:solidFill>
                              <a:latin typeface="Cambria Math" charset="0"/>
                            </a:rPr>
                            <m:t>𝒏</m:t>
                          </m:r>
                          <m:r>
                            <a:rPr lang="en-US" sz="1400" b="1" i="1" smtClean="0">
                              <a:solidFill>
                                <a:srgbClr val="FF0000"/>
                              </a:solidFill>
                              <a:latin typeface="Cambria Math" charset="0"/>
                            </a:rPr>
                            <m:t>+</m:t>
                          </m:r>
                          <m:r>
                            <a:rPr lang="en-US" sz="1400" b="1" i="1" smtClean="0">
                              <a:solidFill>
                                <a:srgbClr val="FF0000"/>
                              </a:solidFill>
                              <a:latin typeface="Cambria Math" charset="0"/>
                            </a:rPr>
                            <m:t>𝒋</m:t>
                          </m:r>
                        </m:e>
                        <m:sub>
                          <m:r>
                            <a:rPr lang="en-US" sz="1400" b="1" i="1" smtClean="0">
                              <a:solidFill>
                                <a:srgbClr val="FF0000"/>
                              </a:solidFill>
                              <a:latin typeface="Cambria Math" charset="0"/>
                            </a:rPr>
                            <m:t>𝒓</m:t>
                          </m:r>
                        </m:sub>
                      </m:sSub>
                    </m:oMath>
                  </m:oMathPara>
                </a14:m>
                <a:endParaRPr lang="en-US" sz="1400" b="1" dirty="0">
                  <a:solidFill>
                    <a:srgbClr val="FF0000"/>
                  </a:solidFill>
                </a:endParaRPr>
              </a:p>
            </p:txBody>
          </p:sp>
        </mc:Choice>
        <mc:Fallback xmlns="">
          <p:sp>
            <p:nvSpPr>
              <p:cNvPr id="96" name="Oval 95"/>
              <p:cNvSpPr>
                <a:spLocks noRot="1" noChangeAspect="1" noMove="1" noResize="1" noEditPoints="1" noAdjustHandles="1" noChangeArrowheads="1" noChangeShapeType="1" noTextEdit="1"/>
              </p:cNvSpPr>
              <p:nvPr/>
            </p:nvSpPr>
            <p:spPr>
              <a:xfrm>
                <a:off x="6478664" y="1014908"/>
                <a:ext cx="595086" cy="373646"/>
              </a:xfrm>
              <a:prstGeom prst="ellipse">
                <a:avLst/>
              </a:prstGeom>
              <a:blipFill rotWithShape="0">
                <a:blip r:embed="rId25"/>
                <a:stretch>
                  <a:fillRect l="-1010"/>
                </a:stretch>
              </a:blipFill>
              <a:ln w="127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7" name="Oval 96"/>
              <p:cNvSpPr/>
              <p:nvPr/>
            </p:nvSpPr>
            <p:spPr>
              <a:xfrm>
                <a:off x="6222799" y="1505367"/>
                <a:ext cx="603899" cy="36502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charset="0"/>
                        </a:rPr>
                        <m:t>…</m:t>
                      </m:r>
                    </m:oMath>
                  </m:oMathPara>
                </a14:m>
                <a:endParaRPr lang="en-US" b="1" dirty="0">
                  <a:solidFill>
                    <a:srgbClr val="FF0000"/>
                  </a:solidFill>
                </a:endParaRPr>
              </a:p>
            </p:txBody>
          </p:sp>
        </mc:Choice>
        <mc:Fallback xmlns="">
          <p:sp>
            <p:nvSpPr>
              <p:cNvPr id="97" name="Oval 96"/>
              <p:cNvSpPr>
                <a:spLocks noRot="1" noChangeAspect="1" noMove="1" noResize="1" noEditPoints="1" noAdjustHandles="1" noChangeArrowheads="1" noChangeShapeType="1" noTextEdit="1"/>
              </p:cNvSpPr>
              <p:nvPr/>
            </p:nvSpPr>
            <p:spPr>
              <a:xfrm>
                <a:off x="6222799" y="1505367"/>
                <a:ext cx="603899" cy="365020"/>
              </a:xfrm>
              <a:prstGeom prst="ellipse">
                <a:avLst/>
              </a:prstGeom>
              <a:blipFill rotWithShape="0">
                <a:blip r:embed="rId26"/>
                <a:stretch>
                  <a:fillRect/>
                </a:stretch>
              </a:blipFill>
              <a:ln w="12700">
                <a:solidFill>
                  <a:schemeClr val="tx1"/>
                </a:solidFill>
              </a:ln>
            </p:spPr>
            <p:txBody>
              <a:bodyPr/>
              <a:lstStyle/>
              <a:p>
                <a:r>
                  <a:rPr lang="en-US">
                    <a:noFill/>
                  </a:rPr>
                  <a:t> </a:t>
                </a:r>
              </a:p>
            </p:txBody>
          </p:sp>
        </mc:Fallback>
      </mc:AlternateContent>
      <p:sp>
        <p:nvSpPr>
          <p:cNvPr id="98" name="Oval 97"/>
          <p:cNvSpPr/>
          <p:nvPr/>
        </p:nvSpPr>
        <p:spPr>
          <a:xfrm rot="4508003">
            <a:off x="6183433" y="561935"/>
            <a:ext cx="1464162" cy="1814567"/>
          </a:xfrm>
          <a:prstGeom prst="ellipse">
            <a:avLst/>
          </a:prstGeom>
          <a:noFill/>
          <a:ln w="254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mc:AlternateContent xmlns:mc="http://schemas.openxmlformats.org/markup-compatibility/2006" xmlns:a14="http://schemas.microsoft.com/office/drawing/2010/main">
        <mc:Choice Requires="a14">
          <p:sp>
            <p:nvSpPr>
              <p:cNvPr id="99" name="TextBox 98"/>
              <p:cNvSpPr txBox="1"/>
              <p:nvPr/>
            </p:nvSpPr>
            <p:spPr>
              <a:xfrm>
                <a:off x="7232940" y="1056621"/>
                <a:ext cx="539278" cy="4507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b="1" i="1" smtClean="0">
                              <a:solidFill>
                                <a:srgbClr val="FF0000"/>
                              </a:solidFill>
                              <a:latin typeface="Cambria Math" charset="0"/>
                            </a:rPr>
                            <m:t>𝒌</m:t>
                          </m:r>
                          <m:r>
                            <a:rPr lang="en-US" b="1" i="1" smtClean="0">
                              <a:solidFill>
                                <a:srgbClr val="FF0000"/>
                              </a:solidFill>
                              <a:latin typeface="Cambria Math" charset="0"/>
                            </a:rPr>
                            <m:t>′</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99" name="TextBox 98"/>
              <p:cNvSpPr txBox="1">
                <a:spLocks noRot="1" noChangeAspect="1" noMove="1" noResize="1" noEditPoints="1" noAdjustHandles="1" noChangeArrowheads="1" noChangeShapeType="1" noTextEdit="1"/>
              </p:cNvSpPr>
              <p:nvPr/>
            </p:nvSpPr>
            <p:spPr>
              <a:xfrm>
                <a:off x="7232940" y="1056621"/>
                <a:ext cx="539278" cy="450764"/>
              </a:xfrm>
              <a:prstGeom prst="rect">
                <a:avLst/>
              </a:prstGeom>
              <a:blipFill rotWithShape="0">
                <a:blip r:embed="rId27"/>
                <a:stretch>
                  <a:fillRect r="-9091" b="-2703"/>
                </a:stretch>
              </a:blipFill>
            </p:spPr>
            <p:txBody>
              <a:bodyPr/>
              <a:lstStyle/>
              <a:p>
                <a:r>
                  <a:rPr lang="en-US">
                    <a:noFill/>
                  </a:rPr>
                  <a:t> </a:t>
                </a:r>
              </a:p>
            </p:txBody>
          </p:sp>
        </mc:Fallback>
      </mc:AlternateContent>
      <p:cxnSp>
        <p:nvCxnSpPr>
          <p:cNvPr id="100" name="Curved Connector 99"/>
          <p:cNvCxnSpPr>
            <a:endCxn id="96" idx="7"/>
          </p:cNvCxnSpPr>
          <p:nvPr/>
        </p:nvCxnSpPr>
        <p:spPr>
          <a:xfrm flipV="1">
            <a:off x="4156866" y="1069627"/>
            <a:ext cx="2829736" cy="128494"/>
          </a:xfrm>
          <a:prstGeom prst="curvedConnector4">
            <a:avLst>
              <a:gd name="adj1" fmla="val 19951"/>
              <a:gd name="adj2" fmla="val 320492"/>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1" name="Oval 100"/>
          <p:cNvSpPr/>
          <p:nvPr/>
        </p:nvSpPr>
        <p:spPr>
          <a:xfrm>
            <a:off x="2343724" y="3020093"/>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2" name="Oval 101"/>
          <p:cNvSpPr/>
          <p:nvPr/>
        </p:nvSpPr>
        <p:spPr>
          <a:xfrm>
            <a:off x="1968990" y="4551031"/>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45" name="Oval 144"/>
          <p:cNvSpPr/>
          <p:nvPr/>
        </p:nvSpPr>
        <p:spPr>
          <a:xfrm>
            <a:off x="4543503" y="4646248"/>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6" name="Oval 145"/>
          <p:cNvSpPr/>
          <p:nvPr/>
        </p:nvSpPr>
        <p:spPr>
          <a:xfrm>
            <a:off x="3317335" y="3876594"/>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7" name="Oval 146"/>
          <p:cNvSpPr/>
          <p:nvPr/>
        </p:nvSpPr>
        <p:spPr>
          <a:xfrm>
            <a:off x="3620453" y="3115310"/>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8" name="Oval 147"/>
          <p:cNvSpPr/>
          <p:nvPr/>
        </p:nvSpPr>
        <p:spPr>
          <a:xfrm>
            <a:off x="5134830" y="5102742"/>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49" name="Oval 148"/>
          <p:cNvSpPr/>
          <p:nvPr/>
        </p:nvSpPr>
        <p:spPr>
          <a:xfrm>
            <a:off x="4650196" y="3728902"/>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0" name="Oval 149"/>
          <p:cNvSpPr/>
          <p:nvPr/>
        </p:nvSpPr>
        <p:spPr>
          <a:xfrm>
            <a:off x="1369367" y="3686159"/>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51" name="Oval 150"/>
          <p:cNvSpPr/>
          <p:nvPr/>
        </p:nvSpPr>
        <p:spPr>
          <a:xfrm>
            <a:off x="5325265" y="3590941"/>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2" name="Oval 151"/>
          <p:cNvSpPr/>
          <p:nvPr/>
        </p:nvSpPr>
        <p:spPr>
          <a:xfrm>
            <a:off x="3795390" y="5541150"/>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3" name="Oval 152"/>
          <p:cNvSpPr/>
          <p:nvPr/>
        </p:nvSpPr>
        <p:spPr>
          <a:xfrm>
            <a:off x="2248506" y="5541149"/>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154" name="Straight Arrow Connector 153"/>
          <p:cNvCxnSpPr/>
          <p:nvPr/>
        </p:nvCxnSpPr>
        <p:spPr>
          <a:xfrm flipH="1" flipV="1">
            <a:off x="2064208" y="4741466"/>
            <a:ext cx="279516" cy="79968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p:nvPr/>
        </p:nvCxnSpPr>
        <p:spPr>
          <a:xfrm flipH="1" flipV="1">
            <a:off x="1531913" y="3848705"/>
            <a:ext cx="464966" cy="730215"/>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flipV="1">
            <a:off x="1531913" y="3115311"/>
            <a:ext cx="811811" cy="59873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a:off x="2534159" y="3115311"/>
            <a:ext cx="1086294" cy="9521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p:nvPr/>
        </p:nvCxnSpPr>
        <p:spPr>
          <a:xfrm flipH="1">
            <a:off x="3479881" y="3305745"/>
            <a:ext cx="235790" cy="59873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flipV="1">
            <a:off x="3507770" y="3824120"/>
            <a:ext cx="1142426" cy="1476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p:nvPr/>
        </p:nvCxnSpPr>
        <p:spPr>
          <a:xfrm flipH="1">
            <a:off x="4638721" y="3919337"/>
            <a:ext cx="106693" cy="72691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p:nvPr/>
        </p:nvCxnSpPr>
        <p:spPr>
          <a:xfrm flipV="1">
            <a:off x="4638721" y="3686159"/>
            <a:ext cx="686544" cy="96008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flipH="1">
            <a:off x="5297376" y="3781376"/>
            <a:ext cx="123107" cy="134925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flipH="1">
            <a:off x="3985825" y="5293177"/>
            <a:ext cx="1244223" cy="34319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4" name="Straight Arrow Connector 163"/>
          <p:cNvCxnSpPr/>
          <p:nvPr/>
        </p:nvCxnSpPr>
        <p:spPr>
          <a:xfrm flipH="1" flipV="1">
            <a:off x="2438941" y="5636367"/>
            <a:ext cx="1356449" cy="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5" name="TextBox 164"/>
              <p:cNvSpPr txBox="1"/>
              <p:nvPr/>
            </p:nvSpPr>
            <p:spPr>
              <a:xfrm>
                <a:off x="1619096" y="442187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m:t>
                      </m:r>
                    </m:oMath>
                  </m:oMathPara>
                </a14:m>
                <a:endParaRPr lang="en-US" b="1" dirty="0"/>
              </a:p>
            </p:txBody>
          </p:sp>
        </mc:Choice>
        <mc:Fallback xmlns="">
          <p:sp>
            <p:nvSpPr>
              <p:cNvPr id="165" name="TextBox 164"/>
              <p:cNvSpPr txBox="1">
                <a:spLocks noRot="1" noChangeAspect="1" noMove="1" noResize="1" noEditPoints="1" noAdjustHandles="1" noChangeArrowheads="1" noChangeShapeType="1" noTextEdit="1"/>
              </p:cNvSpPr>
              <p:nvPr/>
            </p:nvSpPr>
            <p:spPr>
              <a:xfrm>
                <a:off x="1619096" y="4421875"/>
                <a:ext cx="425601" cy="369332"/>
              </a:xfrm>
              <a:prstGeom prst="rect">
                <a:avLst/>
              </a:prstGeom>
              <a:blipFill rotWithShape="0">
                <a:blip r:embed="rId2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6" name="TextBox 165"/>
              <p:cNvSpPr txBox="1"/>
              <p:nvPr/>
            </p:nvSpPr>
            <p:spPr>
              <a:xfrm>
                <a:off x="1044573" y="3587636"/>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𝟐</m:t>
                      </m:r>
                    </m:oMath>
                  </m:oMathPara>
                </a14:m>
                <a:endParaRPr lang="en-US" b="1" dirty="0"/>
              </a:p>
            </p:txBody>
          </p:sp>
        </mc:Choice>
        <mc:Fallback xmlns="">
          <p:sp>
            <p:nvSpPr>
              <p:cNvPr id="166" name="TextBox 165"/>
              <p:cNvSpPr txBox="1">
                <a:spLocks noRot="1" noChangeAspect="1" noMove="1" noResize="1" noEditPoints="1" noAdjustHandles="1" noChangeArrowheads="1" noChangeShapeType="1" noTextEdit="1"/>
              </p:cNvSpPr>
              <p:nvPr/>
            </p:nvSpPr>
            <p:spPr>
              <a:xfrm>
                <a:off x="1044573" y="3587636"/>
                <a:ext cx="425601" cy="369332"/>
              </a:xfrm>
              <a:prstGeom prst="rect">
                <a:avLst/>
              </a:prstGeom>
              <a:blipFill rotWithShape="0">
                <a:blip r:embed="rId29"/>
                <a:stretch>
                  <a:fillRect/>
                </a:stretch>
              </a:blipFill>
            </p:spPr>
            <p:txBody>
              <a:bodyPr/>
              <a:lstStyle/>
              <a:p>
                <a:r>
                  <a:rPr lang="en-US">
                    <a:noFill/>
                  </a:rPr>
                  <a:t> </a:t>
                </a:r>
              </a:p>
            </p:txBody>
          </p:sp>
        </mc:Fallback>
      </mc:AlternateContent>
      <p:sp>
        <p:nvSpPr>
          <p:cNvPr id="167" name="TextBox 166"/>
          <p:cNvSpPr txBox="1"/>
          <p:nvPr/>
        </p:nvSpPr>
        <p:spPr>
          <a:xfrm>
            <a:off x="2222623" y="2713214"/>
            <a:ext cx="425601" cy="369332"/>
          </a:xfrm>
          <a:prstGeom prst="rect">
            <a:avLst/>
          </a:prstGeom>
          <a:noFill/>
        </p:spPr>
        <p:txBody>
          <a:bodyPr wrap="square" rtlCol="0">
            <a:spAutoFit/>
          </a:bodyPr>
          <a:lstStyle/>
          <a:p>
            <a:r>
              <a:rPr lang="en-US" b="1" dirty="0"/>
              <a:t>3</a:t>
            </a:r>
          </a:p>
        </p:txBody>
      </p:sp>
      <p:sp>
        <p:nvSpPr>
          <p:cNvPr id="168" name="TextBox 167"/>
          <p:cNvSpPr txBox="1"/>
          <p:nvPr/>
        </p:nvSpPr>
        <p:spPr>
          <a:xfrm>
            <a:off x="3645376" y="2793587"/>
            <a:ext cx="425601" cy="369332"/>
          </a:xfrm>
          <a:prstGeom prst="rect">
            <a:avLst/>
          </a:prstGeom>
          <a:noFill/>
        </p:spPr>
        <p:txBody>
          <a:bodyPr wrap="square" rtlCol="0">
            <a:spAutoFit/>
          </a:bodyPr>
          <a:lstStyle/>
          <a:p>
            <a:r>
              <a:rPr lang="en-US" b="1" dirty="0"/>
              <a:t>7</a:t>
            </a:r>
          </a:p>
        </p:txBody>
      </p:sp>
      <mc:AlternateContent xmlns:mc="http://schemas.openxmlformats.org/markup-compatibility/2006" xmlns:a14="http://schemas.microsoft.com/office/drawing/2010/main">
        <mc:Choice Requires="a14">
          <p:sp>
            <p:nvSpPr>
              <p:cNvPr id="169" name="TextBox 168"/>
              <p:cNvSpPr txBox="1"/>
              <p:nvPr/>
            </p:nvSpPr>
            <p:spPr>
              <a:xfrm>
                <a:off x="3306464" y="3966946"/>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𝟖</m:t>
                      </m:r>
                    </m:oMath>
                  </m:oMathPara>
                </a14:m>
                <a:endParaRPr lang="en-US" b="1" dirty="0"/>
              </a:p>
            </p:txBody>
          </p:sp>
        </mc:Choice>
        <mc:Fallback xmlns="">
          <p:sp>
            <p:nvSpPr>
              <p:cNvPr id="169" name="TextBox 168"/>
              <p:cNvSpPr txBox="1">
                <a:spLocks noRot="1" noChangeAspect="1" noMove="1" noResize="1" noEditPoints="1" noAdjustHandles="1" noChangeArrowheads="1" noChangeShapeType="1" noTextEdit="1"/>
              </p:cNvSpPr>
              <p:nvPr/>
            </p:nvSpPr>
            <p:spPr>
              <a:xfrm>
                <a:off x="3306464" y="3966946"/>
                <a:ext cx="425601" cy="369332"/>
              </a:xfrm>
              <a:prstGeom prst="rect">
                <a:avLst/>
              </a:prstGeom>
              <a:blipFill rotWithShape="0">
                <a:blip r:embed="rId3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0" name="TextBox 169"/>
              <p:cNvSpPr txBox="1"/>
              <p:nvPr/>
            </p:nvSpPr>
            <p:spPr>
              <a:xfrm>
                <a:off x="4610219" y="3367626"/>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𝟒</m:t>
                      </m:r>
                    </m:oMath>
                  </m:oMathPara>
                </a14:m>
                <a:endParaRPr lang="en-US" b="1" dirty="0"/>
              </a:p>
            </p:txBody>
          </p:sp>
        </mc:Choice>
        <mc:Fallback xmlns="">
          <p:sp>
            <p:nvSpPr>
              <p:cNvPr id="170" name="TextBox 169"/>
              <p:cNvSpPr txBox="1">
                <a:spLocks noRot="1" noChangeAspect="1" noMove="1" noResize="1" noEditPoints="1" noAdjustHandles="1" noChangeArrowheads="1" noChangeShapeType="1" noTextEdit="1"/>
              </p:cNvSpPr>
              <p:nvPr/>
            </p:nvSpPr>
            <p:spPr>
              <a:xfrm>
                <a:off x="4610219" y="3367626"/>
                <a:ext cx="425601" cy="369332"/>
              </a:xfrm>
              <a:prstGeom prst="rect">
                <a:avLst/>
              </a:prstGeom>
              <a:blipFill rotWithShape="0">
                <a:blip r:embed="rId3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1" name="TextBox 170"/>
              <p:cNvSpPr txBox="1"/>
              <p:nvPr/>
            </p:nvSpPr>
            <p:spPr>
              <a:xfrm>
                <a:off x="4189058" y="4490187"/>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𝟓</m:t>
                      </m:r>
                    </m:oMath>
                  </m:oMathPara>
                </a14:m>
                <a:endParaRPr lang="en-US" b="1" dirty="0"/>
              </a:p>
            </p:txBody>
          </p:sp>
        </mc:Choice>
        <mc:Fallback xmlns="">
          <p:sp>
            <p:nvSpPr>
              <p:cNvPr id="171" name="TextBox 170"/>
              <p:cNvSpPr txBox="1">
                <a:spLocks noRot="1" noChangeAspect="1" noMove="1" noResize="1" noEditPoints="1" noAdjustHandles="1" noChangeArrowheads="1" noChangeShapeType="1" noTextEdit="1"/>
              </p:cNvSpPr>
              <p:nvPr/>
            </p:nvSpPr>
            <p:spPr>
              <a:xfrm>
                <a:off x="4189058" y="4490187"/>
                <a:ext cx="425601" cy="369332"/>
              </a:xfrm>
              <a:prstGeom prst="rect">
                <a:avLst/>
              </a:prstGeom>
              <a:blipFill rotWithShape="0">
                <a:blip r:embed="rId3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2" name="TextBox 171"/>
              <p:cNvSpPr txBox="1"/>
              <p:nvPr/>
            </p:nvSpPr>
            <p:spPr>
              <a:xfrm>
                <a:off x="5365609" y="334904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𝟔</m:t>
                      </m:r>
                    </m:oMath>
                  </m:oMathPara>
                </a14:m>
                <a:endParaRPr lang="en-US" b="1" dirty="0"/>
              </a:p>
            </p:txBody>
          </p:sp>
        </mc:Choice>
        <mc:Fallback xmlns="">
          <p:sp>
            <p:nvSpPr>
              <p:cNvPr id="172" name="TextBox 171"/>
              <p:cNvSpPr txBox="1">
                <a:spLocks noRot="1" noChangeAspect="1" noMove="1" noResize="1" noEditPoints="1" noAdjustHandles="1" noChangeArrowheads="1" noChangeShapeType="1" noTextEdit="1"/>
              </p:cNvSpPr>
              <p:nvPr/>
            </p:nvSpPr>
            <p:spPr>
              <a:xfrm>
                <a:off x="5365609" y="3349049"/>
                <a:ext cx="425601" cy="369332"/>
              </a:xfrm>
              <a:prstGeom prst="rect">
                <a:avLst/>
              </a:prstGeom>
              <a:blipFill rotWithShape="0">
                <a:blip r:embed="rId33"/>
                <a:stretch>
                  <a:fillRect/>
                </a:stretch>
              </a:blipFill>
            </p:spPr>
            <p:txBody>
              <a:bodyPr/>
              <a:lstStyle/>
              <a:p>
                <a:r>
                  <a:rPr lang="en-US">
                    <a:noFill/>
                  </a:rPr>
                  <a:t> </a:t>
                </a:r>
              </a:p>
            </p:txBody>
          </p:sp>
        </mc:Fallback>
      </mc:AlternateContent>
      <p:sp>
        <p:nvSpPr>
          <p:cNvPr id="173" name="TextBox 172"/>
          <p:cNvSpPr txBox="1"/>
          <p:nvPr/>
        </p:nvSpPr>
        <p:spPr>
          <a:xfrm>
            <a:off x="5325265" y="4964781"/>
            <a:ext cx="425601" cy="369332"/>
          </a:xfrm>
          <a:prstGeom prst="rect">
            <a:avLst/>
          </a:prstGeom>
          <a:noFill/>
        </p:spPr>
        <p:txBody>
          <a:bodyPr wrap="square" rtlCol="0">
            <a:spAutoFit/>
          </a:bodyPr>
          <a:lstStyle/>
          <a:p>
            <a:r>
              <a:rPr lang="en-US" b="1" dirty="0"/>
              <a:t>9</a:t>
            </a:r>
          </a:p>
        </p:txBody>
      </p:sp>
      <mc:AlternateContent xmlns:mc="http://schemas.openxmlformats.org/markup-compatibility/2006" xmlns:a14="http://schemas.microsoft.com/office/drawing/2010/main">
        <mc:Choice Requires="a14">
          <p:sp>
            <p:nvSpPr>
              <p:cNvPr id="174" name="TextBox 173"/>
              <p:cNvSpPr txBox="1"/>
              <p:nvPr/>
            </p:nvSpPr>
            <p:spPr>
              <a:xfrm>
                <a:off x="3834121" y="5610226"/>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𝟏𝟎</m:t>
                      </m:r>
                    </m:oMath>
                  </m:oMathPara>
                </a14:m>
                <a:endParaRPr lang="en-US" b="1" dirty="0"/>
              </a:p>
            </p:txBody>
          </p:sp>
        </mc:Choice>
        <mc:Fallback xmlns="">
          <p:sp>
            <p:nvSpPr>
              <p:cNvPr id="174" name="TextBox 173"/>
              <p:cNvSpPr txBox="1">
                <a:spLocks noRot="1" noChangeAspect="1" noMove="1" noResize="1" noEditPoints="1" noAdjustHandles="1" noChangeArrowheads="1" noChangeShapeType="1" noTextEdit="1"/>
              </p:cNvSpPr>
              <p:nvPr/>
            </p:nvSpPr>
            <p:spPr>
              <a:xfrm>
                <a:off x="3834121" y="5610226"/>
                <a:ext cx="425601" cy="369332"/>
              </a:xfrm>
              <a:prstGeom prst="rect">
                <a:avLst/>
              </a:prstGeom>
              <a:blipFill rotWithShape="0">
                <a:blip r:embed="rId34"/>
                <a:stretch>
                  <a:fillRect r="-5714"/>
                </a:stretch>
              </a:blipFill>
            </p:spPr>
            <p:txBody>
              <a:bodyPr/>
              <a:lstStyle/>
              <a:p>
                <a:r>
                  <a:rPr lang="en-US">
                    <a:noFill/>
                  </a:rPr>
                  <a:t> </a:t>
                </a:r>
              </a:p>
            </p:txBody>
          </p:sp>
        </mc:Fallback>
      </mc:AlternateContent>
      <p:sp>
        <p:nvSpPr>
          <p:cNvPr id="175" name="TextBox 174"/>
          <p:cNvSpPr txBox="1"/>
          <p:nvPr/>
        </p:nvSpPr>
        <p:spPr>
          <a:xfrm>
            <a:off x="2026207" y="5669131"/>
            <a:ext cx="366455" cy="369332"/>
          </a:xfrm>
          <a:prstGeom prst="rect">
            <a:avLst/>
          </a:prstGeom>
          <a:noFill/>
        </p:spPr>
        <p:txBody>
          <a:bodyPr wrap="square" rtlCol="0">
            <a:spAutoFit/>
          </a:bodyPr>
          <a:lstStyle/>
          <a:p>
            <a:r>
              <a:rPr lang="en-US"/>
              <a:t>0</a:t>
            </a:r>
            <a:endParaRPr lang="en-US" dirty="0"/>
          </a:p>
        </p:txBody>
      </p:sp>
      <p:sp>
        <p:nvSpPr>
          <p:cNvPr id="176" name="Right Arrow 175"/>
          <p:cNvSpPr/>
          <p:nvPr/>
        </p:nvSpPr>
        <p:spPr>
          <a:xfrm>
            <a:off x="5678220" y="4255571"/>
            <a:ext cx="672593" cy="341124"/>
          </a:xfrm>
          <a:prstGeom prst="rightArrow">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p:cNvSpPr/>
          <p:nvPr/>
        </p:nvSpPr>
        <p:spPr>
          <a:xfrm>
            <a:off x="7206815" y="3020092"/>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78" name="Oval 177"/>
          <p:cNvSpPr/>
          <p:nvPr/>
        </p:nvSpPr>
        <p:spPr>
          <a:xfrm>
            <a:off x="6832081" y="4551030"/>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79" name="Oval 178"/>
          <p:cNvSpPr/>
          <p:nvPr/>
        </p:nvSpPr>
        <p:spPr>
          <a:xfrm>
            <a:off x="9406594" y="4646247"/>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0" name="Oval 179"/>
          <p:cNvSpPr/>
          <p:nvPr/>
        </p:nvSpPr>
        <p:spPr>
          <a:xfrm>
            <a:off x="8180426" y="3876593"/>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1" name="Oval 180"/>
          <p:cNvSpPr/>
          <p:nvPr/>
        </p:nvSpPr>
        <p:spPr>
          <a:xfrm>
            <a:off x="8483544" y="3115309"/>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2" name="Oval 181"/>
          <p:cNvSpPr/>
          <p:nvPr/>
        </p:nvSpPr>
        <p:spPr>
          <a:xfrm>
            <a:off x="9997921" y="5102741"/>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3" name="Oval 182"/>
          <p:cNvSpPr/>
          <p:nvPr/>
        </p:nvSpPr>
        <p:spPr>
          <a:xfrm>
            <a:off x="9513287" y="3728901"/>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4" name="Oval 183"/>
          <p:cNvSpPr/>
          <p:nvPr/>
        </p:nvSpPr>
        <p:spPr>
          <a:xfrm>
            <a:off x="6232458" y="3686158"/>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85" name="Oval 184"/>
          <p:cNvSpPr/>
          <p:nvPr/>
        </p:nvSpPr>
        <p:spPr>
          <a:xfrm>
            <a:off x="10188356" y="3590940"/>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6" name="Oval 185"/>
          <p:cNvSpPr/>
          <p:nvPr/>
        </p:nvSpPr>
        <p:spPr>
          <a:xfrm>
            <a:off x="8658481" y="5541149"/>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87" name="Oval 186"/>
          <p:cNvSpPr/>
          <p:nvPr/>
        </p:nvSpPr>
        <p:spPr>
          <a:xfrm>
            <a:off x="7111597" y="5541148"/>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188" name="Straight Arrow Connector 187"/>
          <p:cNvCxnSpPr/>
          <p:nvPr/>
        </p:nvCxnSpPr>
        <p:spPr>
          <a:xfrm flipH="1" flipV="1">
            <a:off x="6927299" y="4741465"/>
            <a:ext cx="279516" cy="79968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9" name="Straight Arrow Connector 188"/>
          <p:cNvCxnSpPr/>
          <p:nvPr/>
        </p:nvCxnSpPr>
        <p:spPr>
          <a:xfrm flipH="1" flipV="1">
            <a:off x="6395004" y="3848704"/>
            <a:ext cx="464966" cy="730215"/>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p:nvPr/>
        </p:nvCxnSpPr>
        <p:spPr>
          <a:xfrm flipV="1">
            <a:off x="6395004" y="3115310"/>
            <a:ext cx="811811" cy="59873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1" name="Straight Arrow Connector 190"/>
          <p:cNvCxnSpPr/>
          <p:nvPr/>
        </p:nvCxnSpPr>
        <p:spPr>
          <a:xfrm>
            <a:off x="7397250" y="3115310"/>
            <a:ext cx="2143926" cy="641480"/>
          </a:xfrm>
          <a:prstGeom prst="straightConnector1">
            <a:avLst/>
          </a:prstGeom>
          <a:ln w="12700">
            <a:solidFill>
              <a:srgbClr val="00B0F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2" name="Straight Arrow Connector 191"/>
          <p:cNvCxnSpPr/>
          <p:nvPr/>
        </p:nvCxnSpPr>
        <p:spPr>
          <a:xfrm flipV="1">
            <a:off x="8275644" y="3277855"/>
            <a:ext cx="235789" cy="598738"/>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p:nvPr/>
        </p:nvCxnSpPr>
        <p:spPr>
          <a:xfrm flipH="1">
            <a:off x="8275643" y="3824119"/>
            <a:ext cx="1237644" cy="192966"/>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94" name="Straight Arrow Connector 193"/>
          <p:cNvCxnSpPr/>
          <p:nvPr/>
        </p:nvCxnSpPr>
        <p:spPr>
          <a:xfrm>
            <a:off x="8578762" y="3305744"/>
            <a:ext cx="923051" cy="1340503"/>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95" name="Straight Arrow Connector 194"/>
          <p:cNvCxnSpPr/>
          <p:nvPr/>
        </p:nvCxnSpPr>
        <p:spPr>
          <a:xfrm flipV="1">
            <a:off x="9501812" y="3686158"/>
            <a:ext cx="686544" cy="96008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6" name="Straight Arrow Connector 195"/>
          <p:cNvCxnSpPr/>
          <p:nvPr/>
        </p:nvCxnSpPr>
        <p:spPr>
          <a:xfrm flipH="1">
            <a:off x="10160467" y="3781375"/>
            <a:ext cx="123107" cy="134925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7" name="Straight Arrow Connector 196"/>
          <p:cNvCxnSpPr/>
          <p:nvPr/>
        </p:nvCxnSpPr>
        <p:spPr>
          <a:xfrm flipH="1">
            <a:off x="8848916" y="5293176"/>
            <a:ext cx="1244223" cy="34319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8" name="Straight Arrow Connector 197"/>
          <p:cNvCxnSpPr/>
          <p:nvPr/>
        </p:nvCxnSpPr>
        <p:spPr>
          <a:xfrm flipH="1" flipV="1">
            <a:off x="7302032" y="5636366"/>
            <a:ext cx="1356449" cy="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9" name="TextBox 198"/>
              <p:cNvSpPr txBox="1"/>
              <p:nvPr/>
            </p:nvSpPr>
            <p:spPr>
              <a:xfrm>
                <a:off x="6482187" y="4421874"/>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m:t>
                      </m:r>
                    </m:oMath>
                  </m:oMathPara>
                </a14:m>
                <a:endParaRPr lang="en-US" b="1" dirty="0"/>
              </a:p>
            </p:txBody>
          </p:sp>
        </mc:Choice>
        <mc:Fallback xmlns="">
          <p:sp>
            <p:nvSpPr>
              <p:cNvPr id="199" name="TextBox 198"/>
              <p:cNvSpPr txBox="1">
                <a:spLocks noRot="1" noChangeAspect="1" noMove="1" noResize="1" noEditPoints="1" noAdjustHandles="1" noChangeArrowheads="1" noChangeShapeType="1" noTextEdit="1"/>
              </p:cNvSpPr>
              <p:nvPr/>
            </p:nvSpPr>
            <p:spPr>
              <a:xfrm>
                <a:off x="6482187" y="4421874"/>
                <a:ext cx="425601" cy="369332"/>
              </a:xfrm>
              <a:prstGeom prst="rect">
                <a:avLst/>
              </a:prstGeom>
              <a:blipFill rotWithShape="0">
                <a:blip r:embed="rId3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0" name="TextBox 199"/>
              <p:cNvSpPr txBox="1"/>
              <p:nvPr/>
            </p:nvSpPr>
            <p:spPr>
              <a:xfrm>
                <a:off x="5907664" y="358763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𝟐</m:t>
                      </m:r>
                    </m:oMath>
                  </m:oMathPara>
                </a14:m>
                <a:endParaRPr lang="en-US" b="1" dirty="0"/>
              </a:p>
            </p:txBody>
          </p:sp>
        </mc:Choice>
        <mc:Fallback xmlns="">
          <p:sp>
            <p:nvSpPr>
              <p:cNvPr id="200" name="TextBox 199"/>
              <p:cNvSpPr txBox="1">
                <a:spLocks noRot="1" noChangeAspect="1" noMove="1" noResize="1" noEditPoints="1" noAdjustHandles="1" noChangeArrowheads="1" noChangeShapeType="1" noTextEdit="1"/>
              </p:cNvSpPr>
              <p:nvPr/>
            </p:nvSpPr>
            <p:spPr>
              <a:xfrm>
                <a:off x="5907664" y="3587635"/>
                <a:ext cx="425601" cy="369332"/>
              </a:xfrm>
              <a:prstGeom prst="rect">
                <a:avLst/>
              </a:prstGeom>
              <a:blipFill rotWithShape="0">
                <a:blip r:embed="rId29"/>
                <a:stretch>
                  <a:fillRect/>
                </a:stretch>
              </a:blipFill>
            </p:spPr>
            <p:txBody>
              <a:bodyPr/>
              <a:lstStyle/>
              <a:p>
                <a:r>
                  <a:rPr lang="en-US">
                    <a:noFill/>
                  </a:rPr>
                  <a:t> </a:t>
                </a:r>
              </a:p>
            </p:txBody>
          </p:sp>
        </mc:Fallback>
      </mc:AlternateContent>
      <p:sp>
        <p:nvSpPr>
          <p:cNvPr id="201" name="TextBox 200"/>
          <p:cNvSpPr txBox="1"/>
          <p:nvPr/>
        </p:nvSpPr>
        <p:spPr>
          <a:xfrm>
            <a:off x="7085714" y="2713213"/>
            <a:ext cx="425601" cy="369332"/>
          </a:xfrm>
          <a:prstGeom prst="rect">
            <a:avLst/>
          </a:prstGeom>
          <a:noFill/>
        </p:spPr>
        <p:txBody>
          <a:bodyPr wrap="square" rtlCol="0">
            <a:spAutoFit/>
          </a:bodyPr>
          <a:lstStyle/>
          <a:p>
            <a:r>
              <a:rPr lang="en-US" b="1" dirty="0"/>
              <a:t>3</a:t>
            </a:r>
          </a:p>
        </p:txBody>
      </p:sp>
      <p:sp>
        <p:nvSpPr>
          <p:cNvPr id="202" name="TextBox 201"/>
          <p:cNvSpPr txBox="1"/>
          <p:nvPr/>
        </p:nvSpPr>
        <p:spPr>
          <a:xfrm>
            <a:off x="8508467" y="2793586"/>
            <a:ext cx="425601" cy="369332"/>
          </a:xfrm>
          <a:prstGeom prst="rect">
            <a:avLst/>
          </a:prstGeom>
          <a:noFill/>
        </p:spPr>
        <p:txBody>
          <a:bodyPr wrap="square" rtlCol="0">
            <a:spAutoFit/>
          </a:bodyPr>
          <a:lstStyle/>
          <a:p>
            <a:r>
              <a:rPr lang="en-US" b="1" dirty="0"/>
              <a:t>7</a:t>
            </a:r>
          </a:p>
        </p:txBody>
      </p:sp>
      <mc:AlternateContent xmlns:mc="http://schemas.openxmlformats.org/markup-compatibility/2006" xmlns:a14="http://schemas.microsoft.com/office/drawing/2010/main">
        <mc:Choice Requires="a14">
          <p:sp>
            <p:nvSpPr>
              <p:cNvPr id="203" name="TextBox 202"/>
              <p:cNvSpPr txBox="1"/>
              <p:nvPr/>
            </p:nvSpPr>
            <p:spPr>
              <a:xfrm>
                <a:off x="8169555" y="396694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𝟖</m:t>
                      </m:r>
                    </m:oMath>
                  </m:oMathPara>
                </a14:m>
                <a:endParaRPr lang="en-US" b="1" dirty="0"/>
              </a:p>
            </p:txBody>
          </p:sp>
        </mc:Choice>
        <mc:Fallback xmlns="">
          <p:sp>
            <p:nvSpPr>
              <p:cNvPr id="203" name="TextBox 202"/>
              <p:cNvSpPr txBox="1">
                <a:spLocks noRot="1" noChangeAspect="1" noMove="1" noResize="1" noEditPoints="1" noAdjustHandles="1" noChangeArrowheads="1" noChangeShapeType="1" noTextEdit="1"/>
              </p:cNvSpPr>
              <p:nvPr/>
            </p:nvSpPr>
            <p:spPr>
              <a:xfrm>
                <a:off x="8169555" y="3966945"/>
                <a:ext cx="425601" cy="369332"/>
              </a:xfrm>
              <a:prstGeom prst="rect">
                <a:avLst/>
              </a:prstGeom>
              <a:blipFill rotWithShape="0">
                <a:blip r:embed="rId3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4" name="TextBox 203"/>
              <p:cNvSpPr txBox="1"/>
              <p:nvPr/>
            </p:nvSpPr>
            <p:spPr>
              <a:xfrm>
                <a:off x="9473310" y="336762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𝟒</m:t>
                      </m:r>
                    </m:oMath>
                  </m:oMathPara>
                </a14:m>
                <a:endParaRPr lang="en-US" b="1" dirty="0"/>
              </a:p>
            </p:txBody>
          </p:sp>
        </mc:Choice>
        <mc:Fallback xmlns="">
          <p:sp>
            <p:nvSpPr>
              <p:cNvPr id="204" name="TextBox 203"/>
              <p:cNvSpPr txBox="1">
                <a:spLocks noRot="1" noChangeAspect="1" noMove="1" noResize="1" noEditPoints="1" noAdjustHandles="1" noChangeArrowheads="1" noChangeShapeType="1" noTextEdit="1"/>
              </p:cNvSpPr>
              <p:nvPr/>
            </p:nvSpPr>
            <p:spPr>
              <a:xfrm>
                <a:off x="9473310" y="3367625"/>
                <a:ext cx="425601" cy="369332"/>
              </a:xfrm>
              <a:prstGeom prst="rect">
                <a:avLst/>
              </a:prstGeom>
              <a:blipFill rotWithShape="0">
                <a:blip r:embed="rId3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5" name="TextBox 204"/>
              <p:cNvSpPr txBox="1"/>
              <p:nvPr/>
            </p:nvSpPr>
            <p:spPr>
              <a:xfrm>
                <a:off x="9052149" y="4490186"/>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𝟓</m:t>
                      </m:r>
                    </m:oMath>
                  </m:oMathPara>
                </a14:m>
                <a:endParaRPr lang="en-US" b="1" dirty="0"/>
              </a:p>
            </p:txBody>
          </p:sp>
        </mc:Choice>
        <mc:Fallback xmlns="">
          <p:sp>
            <p:nvSpPr>
              <p:cNvPr id="205" name="TextBox 204"/>
              <p:cNvSpPr txBox="1">
                <a:spLocks noRot="1" noChangeAspect="1" noMove="1" noResize="1" noEditPoints="1" noAdjustHandles="1" noChangeArrowheads="1" noChangeShapeType="1" noTextEdit="1"/>
              </p:cNvSpPr>
              <p:nvPr/>
            </p:nvSpPr>
            <p:spPr>
              <a:xfrm>
                <a:off x="9052149" y="4490186"/>
                <a:ext cx="425601" cy="369332"/>
              </a:xfrm>
              <a:prstGeom prst="rect">
                <a:avLst/>
              </a:prstGeom>
              <a:blipFill rotWithShape="0">
                <a:blip r:embed="rId3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6" name="TextBox 205"/>
              <p:cNvSpPr txBox="1"/>
              <p:nvPr/>
            </p:nvSpPr>
            <p:spPr>
              <a:xfrm>
                <a:off x="10228700" y="3349048"/>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𝟔</m:t>
                      </m:r>
                    </m:oMath>
                  </m:oMathPara>
                </a14:m>
                <a:endParaRPr lang="en-US" b="1" dirty="0"/>
              </a:p>
            </p:txBody>
          </p:sp>
        </mc:Choice>
        <mc:Fallback xmlns="">
          <p:sp>
            <p:nvSpPr>
              <p:cNvPr id="206" name="TextBox 205"/>
              <p:cNvSpPr txBox="1">
                <a:spLocks noRot="1" noChangeAspect="1" noMove="1" noResize="1" noEditPoints="1" noAdjustHandles="1" noChangeArrowheads="1" noChangeShapeType="1" noTextEdit="1"/>
              </p:cNvSpPr>
              <p:nvPr/>
            </p:nvSpPr>
            <p:spPr>
              <a:xfrm>
                <a:off x="10228700" y="3349048"/>
                <a:ext cx="425601" cy="369332"/>
              </a:xfrm>
              <a:prstGeom prst="rect">
                <a:avLst/>
              </a:prstGeom>
              <a:blipFill rotWithShape="0">
                <a:blip r:embed="rId37"/>
                <a:stretch>
                  <a:fillRect/>
                </a:stretch>
              </a:blipFill>
            </p:spPr>
            <p:txBody>
              <a:bodyPr/>
              <a:lstStyle/>
              <a:p>
                <a:r>
                  <a:rPr lang="en-US">
                    <a:noFill/>
                  </a:rPr>
                  <a:t> </a:t>
                </a:r>
              </a:p>
            </p:txBody>
          </p:sp>
        </mc:Fallback>
      </mc:AlternateContent>
      <p:sp>
        <p:nvSpPr>
          <p:cNvPr id="207" name="TextBox 206"/>
          <p:cNvSpPr txBox="1"/>
          <p:nvPr/>
        </p:nvSpPr>
        <p:spPr>
          <a:xfrm>
            <a:off x="10188356" y="4964780"/>
            <a:ext cx="425601" cy="369332"/>
          </a:xfrm>
          <a:prstGeom prst="rect">
            <a:avLst/>
          </a:prstGeom>
          <a:noFill/>
        </p:spPr>
        <p:txBody>
          <a:bodyPr wrap="square" rtlCol="0">
            <a:spAutoFit/>
          </a:bodyPr>
          <a:lstStyle/>
          <a:p>
            <a:r>
              <a:rPr lang="en-US" b="1" dirty="0"/>
              <a:t>9</a:t>
            </a:r>
          </a:p>
        </p:txBody>
      </p:sp>
      <mc:AlternateContent xmlns:mc="http://schemas.openxmlformats.org/markup-compatibility/2006" xmlns:a14="http://schemas.microsoft.com/office/drawing/2010/main">
        <mc:Choice Requires="a14">
          <p:sp>
            <p:nvSpPr>
              <p:cNvPr id="208" name="TextBox 207"/>
              <p:cNvSpPr txBox="1"/>
              <p:nvPr/>
            </p:nvSpPr>
            <p:spPr>
              <a:xfrm>
                <a:off x="8697212" y="5610225"/>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𝟏𝟎</m:t>
                      </m:r>
                    </m:oMath>
                  </m:oMathPara>
                </a14:m>
                <a:endParaRPr lang="en-US" b="1" dirty="0"/>
              </a:p>
            </p:txBody>
          </p:sp>
        </mc:Choice>
        <mc:Fallback xmlns="">
          <p:sp>
            <p:nvSpPr>
              <p:cNvPr id="208" name="TextBox 207"/>
              <p:cNvSpPr txBox="1">
                <a:spLocks noRot="1" noChangeAspect="1" noMove="1" noResize="1" noEditPoints="1" noAdjustHandles="1" noChangeArrowheads="1" noChangeShapeType="1" noTextEdit="1"/>
              </p:cNvSpPr>
              <p:nvPr/>
            </p:nvSpPr>
            <p:spPr>
              <a:xfrm>
                <a:off x="8697212" y="5610225"/>
                <a:ext cx="425601" cy="369332"/>
              </a:xfrm>
              <a:prstGeom prst="rect">
                <a:avLst/>
              </a:prstGeom>
              <a:blipFill rotWithShape="0">
                <a:blip r:embed="rId34"/>
                <a:stretch>
                  <a:fillRect r="-5714"/>
                </a:stretch>
              </a:blipFill>
            </p:spPr>
            <p:txBody>
              <a:bodyPr/>
              <a:lstStyle/>
              <a:p>
                <a:r>
                  <a:rPr lang="en-US">
                    <a:noFill/>
                  </a:rPr>
                  <a:t> </a:t>
                </a:r>
              </a:p>
            </p:txBody>
          </p:sp>
        </mc:Fallback>
      </mc:AlternateContent>
      <p:sp>
        <p:nvSpPr>
          <p:cNvPr id="209" name="TextBox 208"/>
          <p:cNvSpPr txBox="1"/>
          <p:nvPr/>
        </p:nvSpPr>
        <p:spPr>
          <a:xfrm>
            <a:off x="6889298" y="5669130"/>
            <a:ext cx="366455" cy="369332"/>
          </a:xfrm>
          <a:prstGeom prst="rect">
            <a:avLst/>
          </a:prstGeom>
          <a:noFill/>
        </p:spPr>
        <p:txBody>
          <a:bodyPr wrap="square" rtlCol="0">
            <a:spAutoFit/>
          </a:bodyPr>
          <a:lstStyle/>
          <a:p>
            <a:r>
              <a:rPr lang="en-US"/>
              <a:t>0</a:t>
            </a:r>
            <a:endParaRPr lang="en-US" dirty="0"/>
          </a:p>
        </p:txBody>
      </p:sp>
    </p:spTree>
    <p:extLst>
      <p:ext uri="{BB962C8B-B14F-4D97-AF65-F5344CB8AC3E}">
        <p14:creationId xmlns:p14="http://schemas.microsoft.com/office/powerpoint/2010/main" val="1357187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矩形 2">
            <a:hlinkClick r:id="" action="ppaction://noaction"/>
          </p:cNvPr>
          <p:cNvSpPr/>
          <p:nvPr/>
        </p:nvSpPr>
        <p:spPr>
          <a:xfrm>
            <a:off x="55131" y="34151"/>
            <a:ext cx="3717558" cy="476672"/>
          </a:xfrm>
          <a:prstGeom prst="rect">
            <a:avLst/>
          </a:prstGeom>
          <a:solidFill>
            <a:schemeClr val="bg1"/>
          </a:solidFill>
          <a:ln w="9525" cap="flat" cmpd="sng" algn="ctr">
            <a:noFill/>
            <a:prstDash val="soli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a:defRPr/>
            </a:pP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Learning Operator</a:t>
            </a:r>
            <a:endPar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endParaRPr>
          </a:p>
        </p:txBody>
      </p:sp>
      <mc:AlternateContent xmlns:mc="http://schemas.openxmlformats.org/markup-compatibility/2006" xmlns:a14="http://schemas.microsoft.com/office/drawing/2010/main">
        <mc:Choice Requires="a14">
          <p:sp>
            <p:nvSpPr>
              <p:cNvPr id="70" name="Oval 69"/>
              <p:cNvSpPr/>
              <p:nvPr/>
            </p:nvSpPr>
            <p:spPr>
              <a:xfrm>
                <a:off x="4874245" y="676304"/>
                <a:ext cx="603899" cy="36502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1" i="1" smtClean="0">
                          <a:solidFill>
                            <a:srgbClr val="00B050"/>
                          </a:solidFill>
                          <a:latin typeface="Cambria Math" charset="0"/>
                        </a:rPr>
                        <m:t>𝒊</m:t>
                      </m:r>
                    </m:oMath>
                  </m:oMathPara>
                </a14:m>
                <a:endParaRPr lang="en-US" b="1" dirty="0">
                  <a:solidFill>
                    <a:srgbClr val="00B050"/>
                  </a:solidFill>
                </a:endParaRPr>
              </a:p>
            </p:txBody>
          </p:sp>
        </mc:Choice>
        <mc:Fallback xmlns="">
          <p:sp>
            <p:nvSpPr>
              <p:cNvPr id="70" name="Oval 69"/>
              <p:cNvSpPr>
                <a:spLocks noRot="1" noChangeAspect="1" noMove="1" noResize="1" noEditPoints="1" noAdjustHandles="1" noChangeArrowheads="1" noChangeShapeType="1" noTextEdit="1"/>
              </p:cNvSpPr>
              <p:nvPr/>
            </p:nvSpPr>
            <p:spPr>
              <a:xfrm>
                <a:off x="4874245" y="676304"/>
                <a:ext cx="603899" cy="365020"/>
              </a:xfrm>
              <a:prstGeom prst="ellipse">
                <a:avLst/>
              </a:prstGeom>
              <a:blipFill rotWithShape="0">
                <a:blip r:embed="rId22"/>
                <a:stretch>
                  <a:fillRect/>
                </a:stretch>
              </a:blipFill>
              <a:ln w="12700">
                <a:solidFill>
                  <a:schemeClr val="tx1"/>
                </a:solidFill>
              </a:ln>
            </p:spPr>
            <p:txBody>
              <a:bodyPr/>
              <a:lstStyle/>
              <a:p>
                <a:r>
                  <a:rPr lang="en-US">
                    <a:noFill/>
                  </a:rPr>
                  <a:t> </a:t>
                </a:r>
              </a:p>
            </p:txBody>
          </p:sp>
        </mc:Fallback>
      </mc:AlternateContent>
      <p:sp>
        <p:nvSpPr>
          <p:cNvPr id="71" name="Oval 70"/>
          <p:cNvSpPr/>
          <p:nvPr/>
        </p:nvSpPr>
        <p:spPr>
          <a:xfrm>
            <a:off x="4694773" y="507441"/>
            <a:ext cx="979857" cy="1685103"/>
          </a:xfrm>
          <a:prstGeom prst="ellipse">
            <a:avLst/>
          </a:prstGeom>
          <a:noFill/>
          <a:ln w="19050">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2" name="Oval 71"/>
              <p:cNvSpPr/>
              <p:nvPr/>
            </p:nvSpPr>
            <p:spPr>
              <a:xfrm>
                <a:off x="6006276" y="651679"/>
                <a:ext cx="603899" cy="36502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1" i="1" smtClean="0">
                          <a:solidFill>
                            <a:srgbClr val="00B050"/>
                          </a:solidFill>
                          <a:latin typeface="Cambria Math" charset="0"/>
                        </a:rPr>
                        <m:t>𝒋</m:t>
                      </m:r>
                    </m:oMath>
                  </m:oMathPara>
                </a14:m>
                <a:endParaRPr lang="en-US" b="1" dirty="0">
                  <a:solidFill>
                    <a:srgbClr val="00B050"/>
                  </a:solidFill>
                </a:endParaRPr>
              </a:p>
            </p:txBody>
          </p:sp>
        </mc:Choice>
        <mc:Fallback xmlns="">
          <p:sp>
            <p:nvSpPr>
              <p:cNvPr id="72" name="Oval 71"/>
              <p:cNvSpPr>
                <a:spLocks noRot="1" noChangeAspect="1" noMove="1" noResize="1" noEditPoints="1" noAdjustHandles="1" noChangeArrowheads="1" noChangeShapeType="1" noTextEdit="1"/>
              </p:cNvSpPr>
              <p:nvPr/>
            </p:nvSpPr>
            <p:spPr>
              <a:xfrm>
                <a:off x="6006276" y="651679"/>
                <a:ext cx="603899" cy="365020"/>
              </a:xfrm>
              <a:prstGeom prst="ellipse">
                <a:avLst/>
              </a:prstGeom>
              <a:blipFill rotWithShape="0">
                <a:blip r:embed="rId23"/>
                <a:stretch>
                  <a:fillRect b="-11290"/>
                </a:stretch>
              </a:blipFill>
              <a:ln w="12700">
                <a:solidFill>
                  <a:schemeClr val="tx1"/>
                </a:solidFill>
              </a:ln>
            </p:spPr>
            <p:txBody>
              <a:bodyPr/>
              <a:lstStyle/>
              <a:p>
                <a:r>
                  <a:rPr lang="en-US">
                    <a:noFill/>
                  </a:rPr>
                  <a:t> </a:t>
                </a:r>
              </a:p>
            </p:txBody>
          </p:sp>
        </mc:Fallback>
      </mc:AlternateContent>
      <p:sp>
        <p:nvSpPr>
          <p:cNvPr id="73" name="Oval 72"/>
          <p:cNvSpPr/>
          <p:nvPr/>
        </p:nvSpPr>
        <p:spPr>
          <a:xfrm>
            <a:off x="5818069" y="482816"/>
            <a:ext cx="955224" cy="1661002"/>
          </a:xfrm>
          <a:prstGeom prst="ellipse">
            <a:avLst/>
          </a:prstGeom>
          <a:noFill/>
          <a:ln w="19050">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Curved Connector 73"/>
          <p:cNvCxnSpPr/>
          <p:nvPr/>
        </p:nvCxnSpPr>
        <p:spPr>
          <a:xfrm rot="5400000" flipH="1" flipV="1">
            <a:off x="5729898" y="97977"/>
            <a:ext cx="24625" cy="1132031"/>
          </a:xfrm>
          <a:prstGeom prst="curvedConnector3">
            <a:avLst>
              <a:gd name="adj1" fmla="val 1028325"/>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5" name="Curved Connector 74"/>
          <p:cNvCxnSpPr/>
          <p:nvPr/>
        </p:nvCxnSpPr>
        <p:spPr>
          <a:xfrm rot="5400000" flipH="1" flipV="1">
            <a:off x="5690864" y="1100674"/>
            <a:ext cx="43044" cy="1133985"/>
          </a:xfrm>
          <a:prstGeom prst="curvedConnector3">
            <a:avLst>
              <a:gd name="adj1" fmla="val 631084"/>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6" name="Oval 75"/>
              <p:cNvSpPr/>
              <p:nvPr/>
            </p:nvSpPr>
            <p:spPr>
              <a:xfrm>
                <a:off x="5965581" y="1646144"/>
                <a:ext cx="627596" cy="411666"/>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1200" b="1" i="1" smtClean="0">
                        <a:solidFill>
                          <a:srgbClr val="FF0000"/>
                        </a:solidFill>
                        <a:latin typeface="Cambria Math" charset="0"/>
                      </a:rPr>
                      <m:t>𝒏</m:t>
                    </m:r>
                  </m:oMath>
                </a14:m>
                <a:r>
                  <a:rPr lang="en-US" sz="1200" b="1" dirty="0">
                    <a:solidFill>
                      <a:srgbClr val="FF0000"/>
                    </a:solidFill>
                  </a:rPr>
                  <a:t>+</a:t>
                </a:r>
                <a14:m>
                  <m:oMath xmlns:m="http://schemas.openxmlformats.org/officeDocument/2006/math">
                    <m:r>
                      <a:rPr lang="en-US" sz="1200" b="1" i="1" dirty="0" smtClean="0">
                        <a:solidFill>
                          <a:srgbClr val="FF0000"/>
                        </a:solidFill>
                        <a:latin typeface="Cambria Math" charset="0"/>
                      </a:rPr>
                      <m:t>𝒋</m:t>
                    </m:r>
                  </m:oMath>
                </a14:m>
                <a:endParaRPr lang="en-US" sz="1200" b="1" dirty="0">
                  <a:solidFill>
                    <a:srgbClr val="FF0000"/>
                  </a:solidFill>
                </a:endParaRPr>
              </a:p>
            </p:txBody>
          </p:sp>
        </mc:Choice>
        <mc:Fallback xmlns="">
          <p:sp>
            <p:nvSpPr>
              <p:cNvPr id="76" name="Oval 75"/>
              <p:cNvSpPr>
                <a:spLocks noRot="1" noChangeAspect="1" noMove="1" noResize="1" noEditPoints="1" noAdjustHandles="1" noChangeArrowheads="1" noChangeShapeType="1" noTextEdit="1"/>
              </p:cNvSpPr>
              <p:nvPr/>
            </p:nvSpPr>
            <p:spPr>
              <a:xfrm>
                <a:off x="5965581" y="1646144"/>
                <a:ext cx="627596" cy="411666"/>
              </a:xfrm>
              <a:prstGeom prst="ellipse">
                <a:avLst/>
              </a:prstGeom>
              <a:blipFill rotWithShape="0">
                <a:blip r:embed="rId24"/>
                <a:stretch>
                  <a:fillRect/>
                </a:stretch>
              </a:blipFill>
              <a:ln w="127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Oval 76"/>
              <p:cNvSpPr/>
              <p:nvPr/>
            </p:nvSpPr>
            <p:spPr>
              <a:xfrm>
                <a:off x="4831596" y="1689188"/>
                <a:ext cx="627596" cy="411666"/>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1200" b="1" i="1" smtClean="0">
                        <a:solidFill>
                          <a:srgbClr val="FF0000"/>
                        </a:solidFill>
                        <a:latin typeface="Cambria Math" charset="0"/>
                      </a:rPr>
                      <m:t>𝒏</m:t>
                    </m:r>
                  </m:oMath>
                </a14:m>
                <a:r>
                  <a:rPr lang="en-US" sz="1200" b="1" dirty="0">
                    <a:solidFill>
                      <a:srgbClr val="FF0000"/>
                    </a:solidFill>
                  </a:rPr>
                  <a:t>+</a:t>
                </a:r>
                <a14:m>
                  <m:oMath xmlns:m="http://schemas.openxmlformats.org/officeDocument/2006/math">
                    <m:r>
                      <a:rPr lang="en-US" sz="1200" b="1" i="1" dirty="0" smtClean="0">
                        <a:solidFill>
                          <a:srgbClr val="FF0000"/>
                        </a:solidFill>
                        <a:latin typeface="Cambria Math" charset="0"/>
                      </a:rPr>
                      <m:t>𝒊</m:t>
                    </m:r>
                  </m:oMath>
                </a14:m>
                <a:endParaRPr lang="en-US" sz="1200" b="1" dirty="0">
                  <a:solidFill>
                    <a:srgbClr val="FF0000"/>
                  </a:solidFill>
                </a:endParaRPr>
              </a:p>
            </p:txBody>
          </p:sp>
        </mc:Choice>
        <mc:Fallback xmlns="">
          <p:sp>
            <p:nvSpPr>
              <p:cNvPr id="77" name="Oval 76"/>
              <p:cNvSpPr>
                <a:spLocks noRot="1" noChangeAspect="1" noMove="1" noResize="1" noEditPoints="1" noAdjustHandles="1" noChangeArrowheads="1" noChangeShapeType="1" noTextEdit="1"/>
              </p:cNvSpPr>
              <p:nvPr/>
            </p:nvSpPr>
            <p:spPr>
              <a:xfrm>
                <a:off x="4831596" y="1689188"/>
                <a:ext cx="627596" cy="411666"/>
              </a:xfrm>
              <a:prstGeom prst="ellipse">
                <a:avLst/>
              </a:prstGeom>
              <a:blipFill rotWithShape="0">
                <a:blip r:embed="rId25"/>
                <a:stretch>
                  <a:fillRect/>
                </a:stretch>
              </a:blipFill>
              <a:ln w="12700">
                <a:solidFill>
                  <a:schemeClr val="tx1"/>
                </a:solidFill>
              </a:ln>
            </p:spPr>
            <p:txBody>
              <a:bodyPr/>
              <a:lstStyle/>
              <a:p>
                <a:r>
                  <a:rPr lang="en-US">
                    <a:noFill/>
                  </a:rPr>
                  <a:t> </a:t>
                </a:r>
              </a:p>
            </p:txBody>
          </p:sp>
        </mc:Fallback>
      </mc:AlternateContent>
      <p:sp>
        <p:nvSpPr>
          <p:cNvPr id="3" name="TextBox 2"/>
          <p:cNvSpPr txBox="1"/>
          <p:nvPr/>
        </p:nvSpPr>
        <p:spPr>
          <a:xfrm>
            <a:off x="136348" y="6206171"/>
            <a:ext cx="11739856" cy="523220"/>
          </a:xfrm>
          <a:prstGeom prst="rect">
            <a:avLst/>
          </a:prstGeom>
          <a:noFill/>
        </p:spPr>
        <p:txBody>
          <a:bodyPr wrap="square" rtlCol="0">
            <a:spAutoFit/>
          </a:bodyPr>
          <a:lstStyle/>
          <a:p>
            <a:r>
              <a:rPr lang="en-US" sz="1400" dirty="0"/>
              <a:t>Francesco </a:t>
            </a:r>
            <a:r>
              <a:rPr lang="en-US" sz="1400" dirty="0" err="1"/>
              <a:t>Carrabs</a:t>
            </a:r>
            <a:r>
              <a:rPr lang="en-US" sz="1400" dirty="0"/>
              <a:t>, 2007. Variable Neighborhood Search For the Pickup and Delivery Travel Salesman Problem with LIFO Loading. Informs Journal on Computing.</a:t>
            </a:r>
          </a:p>
          <a:p>
            <a:r>
              <a:rPr lang="en-US" sz="1400" dirty="0" err="1"/>
              <a:t>Yining</a:t>
            </a:r>
            <a:r>
              <a:rPr lang="en-US" sz="1400" dirty="0"/>
              <a:t> Ma, </a:t>
            </a:r>
            <a:r>
              <a:rPr lang="en-US" sz="1400" dirty="0" err="1"/>
              <a:t>Jingwen</a:t>
            </a:r>
            <a:r>
              <a:rPr lang="en-US" sz="1400" dirty="0"/>
              <a:t> Li, </a:t>
            </a:r>
            <a:r>
              <a:rPr lang="en-US" sz="1400" dirty="0" err="1"/>
              <a:t>Zhiguang</a:t>
            </a:r>
            <a:r>
              <a:rPr lang="en-US" sz="1400" dirty="0"/>
              <a:t> Cao, Wen Song, etc. Efficient Neighborhood Search for Pickup and Delivery Problem. IJCAI 2022.</a:t>
            </a:r>
          </a:p>
        </p:txBody>
      </p:sp>
      <p:sp>
        <p:nvSpPr>
          <p:cNvPr id="80" name="Oval 79"/>
          <p:cNvSpPr/>
          <p:nvPr/>
        </p:nvSpPr>
        <p:spPr>
          <a:xfrm>
            <a:off x="2430560" y="2668287"/>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81" name="Oval 80"/>
          <p:cNvSpPr/>
          <p:nvPr/>
        </p:nvSpPr>
        <p:spPr>
          <a:xfrm>
            <a:off x="2055826" y="4199225"/>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82" name="Oval 81"/>
          <p:cNvSpPr/>
          <p:nvPr/>
        </p:nvSpPr>
        <p:spPr>
          <a:xfrm>
            <a:off x="4630339" y="4294442"/>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3" name="Oval 82"/>
          <p:cNvSpPr/>
          <p:nvPr/>
        </p:nvSpPr>
        <p:spPr>
          <a:xfrm>
            <a:off x="3404171" y="3524788"/>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4" name="Oval 83"/>
          <p:cNvSpPr/>
          <p:nvPr/>
        </p:nvSpPr>
        <p:spPr>
          <a:xfrm>
            <a:off x="3707289" y="2763504"/>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5" name="Oval 84"/>
          <p:cNvSpPr/>
          <p:nvPr/>
        </p:nvSpPr>
        <p:spPr>
          <a:xfrm>
            <a:off x="5221666" y="4750936"/>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6" name="Oval 85"/>
          <p:cNvSpPr/>
          <p:nvPr/>
        </p:nvSpPr>
        <p:spPr>
          <a:xfrm>
            <a:off x="4737032" y="3377096"/>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7" name="Oval 86"/>
          <p:cNvSpPr/>
          <p:nvPr/>
        </p:nvSpPr>
        <p:spPr>
          <a:xfrm>
            <a:off x="1456203" y="3334353"/>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88" name="Oval 87"/>
          <p:cNvSpPr/>
          <p:nvPr/>
        </p:nvSpPr>
        <p:spPr>
          <a:xfrm>
            <a:off x="5412101" y="3239135"/>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9" name="Oval 88"/>
          <p:cNvSpPr/>
          <p:nvPr/>
        </p:nvSpPr>
        <p:spPr>
          <a:xfrm>
            <a:off x="3882226" y="5189344"/>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0" name="Oval 89"/>
          <p:cNvSpPr/>
          <p:nvPr/>
        </p:nvSpPr>
        <p:spPr>
          <a:xfrm>
            <a:off x="2335342" y="5189343"/>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91" name="Straight Arrow Connector 90"/>
          <p:cNvCxnSpPr/>
          <p:nvPr/>
        </p:nvCxnSpPr>
        <p:spPr>
          <a:xfrm flipH="1" flipV="1">
            <a:off x="2151044" y="4389660"/>
            <a:ext cx="279516" cy="79968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flipH="1" flipV="1">
            <a:off x="1618749" y="3496899"/>
            <a:ext cx="464966" cy="730215"/>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V="1">
            <a:off x="1618749" y="2763505"/>
            <a:ext cx="811811" cy="59873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2620995" y="2763505"/>
            <a:ext cx="1086294" cy="95217"/>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flipH="1">
            <a:off x="3566717" y="2953939"/>
            <a:ext cx="235790" cy="59873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V="1">
            <a:off x="3594606" y="3472314"/>
            <a:ext cx="1142426" cy="1476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flipH="1">
            <a:off x="4725557" y="3567531"/>
            <a:ext cx="106693" cy="72691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flipV="1">
            <a:off x="4725557" y="3334353"/>
            <a:ext cx="686544" cy="96008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flipH="1">
            <a:off x="5384212" y="3429570"/>
            <a:ext cx="123107" cy="134925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flipH="1">
            <a:off x="4072661" y="4941371"/>
            <a:ext cx="1244223" cy="34319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flipH="1" flipV="1">
            <a:off x="2525777" y="5284561"/>
            <a:ext cx="1356449" cy="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2" name="TextBox 101"/>
              <p:cNvSpPr txBox="1"/>
              <p:nvPr/>
            </p:nvSpPr>
            <p:spPr>
              <a:xfrm>
                <a:off x="1705932" y="407006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m:t>
                      </m:r>
                    </m:oMath>
                  </m:oMathPara>
                </a14:m>
                <a:endParaRPr lang="en-US" b="1" dirty="0"/>
              </a:p>
            </p:txBody>
          </p:sp>
        </mc:Choice>
        <mc:Fallback xmlns="">
          <p:sp>
            <p:nvSpPr>
              <p:cNvPr id="102" name="TextBox 101"/>
              <p:cNvSpPr txBox="1">
                <a:spLocks noRot="1" noChangeAspect="1" noMove="1" noResize="1" noEditPoints="1" noAdjustHandles="1" noChangeArrowheads="1" noChangeShapeType="1" noTextEdit="1"/>
              </p:cNvSpPr>
              <p:nvPr/>
            </p:nvSpPr>
            <p:spPr>
              <a:xfrm>
                <a:off x="1705932" y="4070069"/>
                <a:ext cx="425601" cy="369332"/>
              </a:xfrm>
              <a:prstGeom prst="rect">
                <a:avLst/>
              </a:prstGeom>
              <a:blipFill rotWithShape="0">
                <a:blip r:embed="rId2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6" name="TextBox 135"/>
              <p:cNvSpPr txBox="1"/>
              <p:nvPr/>
            </p:nvSpPr>
            <p:spPr>
              <a:xfrm>
                <a:off x="1131409" y="3235830"/>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𝟐</m:t>
                      </m:r>
                    </m:oMath>
                  </m:oMathPara>
                </a14:m>
                <a:endParaRPr lang="en-US" b="1" dirty="0"/>
              </a:p>
            </p:txBody>
          </p:sp>
        </mc:Choice>
        <mc:Fallback xmlns="">
          <p:sp>
            <p:nvSpPr>
              <p:cNvPr id="136" name="TextBox 135"/>
              <p:cNvSpPr txBox="1">
                <a:spLocks noRot="1" noChangeAspect="1" noMove="1" noResize="1" noEditPoints="1" noAdjustHandles="1" noChangeArrowheads="1" noChangeShapeType="1" noTextEdit="1"/>
              </p:cNvSpPr>
              <p:nvPr/>
            </p:nvSpPr>
            <p:spPr>
              <a:xfrm>
                <a:off x="1131409" y="3235830"/>
                <a:ext cx="425601" cy="369332"/>
              </a:xfrm>
              <a:prstGeom prst="rect">
                <a:avLst/>
              </a:prstGeom>
              <a:blipFill rotWithShape="0">
                <a:blip r:embed="rId27"/>
                <a:stretch>
                  <a:fillRect/>
                </a:stretch>
              </a:blipFill>
            </p:spPr>
            <p:txBody>
              <a:bodyPr/>
              <a:lstStyle/>
              <a:p>
                <a:r>
                  <a:rPr lang="en-US">
                    <a:noFill/>
                  </a:rPr>
                  <a:t> </a:t>
                </a:r>
              </a:p>
            </p:txBody>
          </p:sp>
        </mc:Fallback>
      </mc:AlternateContent>
      <p:sp>
        <p:nvSpPr>
          <p:cNvPr id="137" name="TextBox 136"/>
          <p:cNvSpPr txBox="1"/>
          <p:nvPr/>
        </p:nvSpPr>
        <p:spPr>
          <a:xfrm>
            <a:off x="2309459" y="2361408"/>
            <a:ext cx="425601" cy="369332"/>
          </a:xfrm>
          <a:prstGeom prst="rect">
            <a:avLst/>
          </a:prstGeom>
          <a:noFill/>
        </p:spPr>
        <p:txBody>
          <a:bodyPr wrap="square" rtlCol="0">
            <a:spAutoFit/>
          </a:bodyPr>
          <a:lstStyle/>
          <a:p>
            <a:r>
              <a:rPr lang="en-US" b="1" dirty="0"/>
              <a:t>3</a:t>
            </a:r>
          </a:p>
        </p:txBody>
      </p:sp>
      <p:sp>
        <p:nvSpPr>
          <p:cNvPr id="138" name="TextBox 137"/>
          <p:cNvSpPr txBox="1"/>
          <p:nvPr/>
        </p:nvSpPr>
        <p:spPr>
          <a:xfrm>
            <a:off x="3732212" y="2441781"/>
            <a:ext cx="425601" cy="369332"/>
          </a:xfrm>
          <a:prstGeom prst="rect">
            <a:avLst/>
          </a:prstGeom>
          <a:noFill/>
        </p:spPr>
        <p:txBody>
          <a:bodyPr wrap="square" rtlCol="0">
            <a:spAutoFit/>
          </a:bodyPr>
          <a:lstStyle/>
          <a:p>
            <a:r>
              <a:rPr lang="en-US" b="1" dirty="0"/>
              <a:t>7</a:t>
            </a:r>
          </a:p>
        </p:txBody>
      </p:sp>
      <mc:AlternateContent xmlns:mc="http://schemas.openxmlformats.org/markup-compatibility/2006" xmlns:a14="http://schemas.microsoft.com/office/drawing/2010/main">
        <mc:Choice Requires="a14">
          <p:sp>
            <p:nvSpPr>
              <p:cNvPr id="139" name="TextBox 138"/>
              <p:cNvSpPr txBox="1"/>
              <p:nvPr/>
            </p:nvSpPr>
            <p:spPr>
              <a:xfrm>
                <a:off x="3393300" y="3615140"/>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𝟖</m:t>
                      </m:r>
                    </m:oMath>
                  </m:oMathPara>
                </a14:m>
                <a:endParaRPr lang="en-US" b="1" dirty="0"/>
              </a:p>
            </p:txBody>
          </p:sp>
        </mc:Choice>
        <mc:Fallback xmlns="">
          <p:sp>
            <p:nvSpPr>
              <p:cNvPr id="139" name="TextBox 138"/>
              <p:cNvSpPr txBox="1">
                <a:spLocks noRot="1" noChangeAspect="1" noMove="1" noResize="1" noEditPoints="1" noAdjustHandles="1" noChangeArrowheads="1" noChangeShapeType="1" noTextEdit="1"/>
              </p:cNvSpPr>
              <p:nvPr/>
            </p:nvSpPr>
            <p:spPr>
              <a:xfrm>
                <a:off x="3393300" y="3615140"/>
                <a:ext cx="425601" cy="369332"/>
              </a:xfrm>
              <a:prstGeom prst="rect">
                <a:avLst/>
              </a:prstGeom>
              <a:blipFill rotWithShape="0">
                <a:blip r:embed="rId2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0" name="TextBox 139"/>
              <p:cNvSpPr txBox="1"/>
              <p:nvPr/>
            </p:nvSpPr>
            <p:spPr>
              <a:xfrm>
                <a:off x="4697055" y="3015820"/>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𝟒</m:t>
                      </m:r>
                    </m:oMath>
                  </m:oMathPara>
                </a14:m>
                <a:endParaRPr lang="en-US" b="1" dirty="0"/>
              </a:p>
            </p:txBody>
          </p:sp>
        </mc:Choice>
        <mc:Fallback xmlns="">
          <p:sp>
            <p:nvSpPr>
              <p:cNvPr id="140" name="TextBox 139"/>
              <p:cNvSpPr txBox="1">
                <a:spLocks noRot="1" noChangeAspect="1" noMove="1" noResize="1" noEditPoints="1" noAdjustHandles="1" noChangeArrowheads="1" noChangeShapeType="1" noTextEdit="1"/>
              </p:cNvSpPr>
              <p:nvPr/>
            </p:nvSpPr>
            <p:spPr>
              <a:xfrm>
                <a:off x="4697055" y="3015820"/>
                <a:ext cx="425601" cy="369332"/>
              </a:xfrm>
              <a:prstGeom prst="rect">
                <a:avLst/>
              </a:prstGeom>
              <a:blipFill rotWithShape="0">
                <a:blip r:embed="rId2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1" name="TextBox 140"/>
              <p:cNvSpPr txBox="1"/>
              <p:nvPr/>
            </p:nvSpPr>
            <p:spPr>
              <a:xfrm>
                <a:off x="4275894" y="4138381"/>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𝟓</m:t>
                      </m:r>
                    </m:oMath>
                  </m:oMathPara>
                </a14:m>
                <a:endParaRPr lang="en-US" b="1" dirty="0"/>
              </a:p>
            </p:txBody>
          </p:sp>
        </mc:Choice>
        <mc:Fallback xmlns="">
          <p:sp>
            <p:nvSpPr>
              <p:cNvPr id="141" name="TextBox 140"/>
              <p:cNvSpPr txBox="1">
                <a:spLocks noRot="1" noChangeAspect="1" noMove="1" noResize="1" noEditPoints="1" noAdjustHandles="1" noChangeArrowheads="1" noChangeShapeType="1" noTextEdit="1"/>
              </p:cNvSpPr>
              <p:nvPr/>
            </p:nvSpPr>
            <p:spPr>
              <a:xfrm>
                <a:off x="4275894" y="4138381"/>
                <a:ext cx="425601" cy="369332"/>
              </a:xfrm>
              <a:prstGeom prst="rect">
                <a:avLst/>
              </a:prstGeom>
              <a:blipFill rotWithShape="0">
                <a:blip r:embed="rId3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2" name="TextBox 141"/>
              <p:cNvSpPr txBox="1"/>
              <p:nvPr/>
            </p:nvSpPr>
            <p:spPr>
              <a:xfrm>
                <a:off x="5452445" y="2997243"/>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𝟔</m:t>
                      </m:r>
                    </m:oMath>
                  </m:oMathPara>
                </a14:m>
                <a:endParaRPr lang="en-US" b="1" dirty="0"/>
              </a:p>
            </p:txBody>
          </p:sp>
        </mc:Choice>
        <mc:Fallback xmlns="">
          <p:sp>
            <p:nvSpPr>
              <p:cNvPr id="142" name="TextBox 141"/>
              <p:cNvSpPr txBox="1">
                <a:spLocks noRot="1" noChangeAspect="1" noMove="1" noResize="1" noEditPoints="1" noAdjustHandles="1" noChangeArrowheads="1" noChangeShapeType="1" noTextEdit="1"/>
              </p:cNvSpPr>
              <p:nvPr/>
            </p:nvSpPr>
            <p:spPr>
              <a:xfrm>
                <a:off x="5452445" y="2997243"/>
                <a:ext cx="425601" cy="369332"/>
              </a:xfrm>
              <a:prstGeom prst="rect">
                <a:avLst/>
              </a:prstGeom>
              <a:blipFill rotWithShape="0">
                <a:blip r:embed="rId31"/>
                <a:stretch>
                  <a:fillRect/>
                </a:stretch>
              </a:blipFill>
            </p:spPr>
            <p:txBody>
              <a:bodyPr/>
              <a:lstStyle/>
              <a:p>
                <a:r>
                  <a:rPr lang="en-US">
                    <a:noFill/>
                  </a:rPr>
                  <a:t> </a:t>
                </a:r>
              </a:p>
            </p:txBody>
          </p:sp>
        </mc:Fallback>
      </mc:AlternateContent>
      <p:sp>
        <p:nvSpPr>
          <p:cNvPr id="143" name="TextBox 142"/>
          <p:cNvSpPr txBox="1"/>
          <p:nvPr/>
        </p:nvSpPr>
        <p:spPr>
          <a:xfrm>
            <a:off x="5412101" y="4612975"/>
            <a:ext cx="425601" cy="369332"/>
          </a:xfrm>
          <a:prstGeom prst="rect">
            <a:avLst/>
          </a:prstGeom>
          <a:noFill/>
        </p:spPr>
        <p:txBody>
          <a:bodyPr wrap="square" rtlCol="0">
            <a:spAutoFit/>
          </a:bodyPr>
          <a:lstStyle/>
          <a:p>
            <a:r>
              <a:rPr lang="en-US" b="1" dirty="0"/>
              <a:t>9</a:t>
            </a:r>
          </a:p>
        </p:txBody>
      </p:sp>
      <mc:AlternateContent xmlns:mc="http://schemas.openxmlformats.org/markup-compatibility/2006" xmlns:a14="http://schemas.microsoft.com/office/drawing/2010/main">
        <mc:Choice Requires="a14">
          <p:sp>
            <p:nvSpPr>
              <p:cNvPr id="144" name="TextBox 143"/>
              <p:cNvSpPr txBox="1"/>
              <p:nvPr/>
            </p:nvSpPr>
            <p:spPr>
              <a:xfrm>
                <a:off x="3920957" y="5258420"/>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𝟏𝟎</m:t>
                      </m:r>
                    </m:oMath>
                  </m:oMathPara>
                </a14:m>
                <a:endParaRPr lang="en-US" b="1" dirty="0"/>
              </a:p>
            </p:txBody>
          </p:sp>
        </mc:Choice>
        <mc:Fallback xmlns="">
          <p:sp>
            <p:nvSpPr>
              <p:cNvPr id="144" name="TextBox 143"/>
              <p:cNvSpPr txBox="1">
                <a:spLocks noRot="1" noChangeAspect="1" noMove="1" noResize="1" noEditPoints="1" noAdjustHandles="1" noChangeArrowheads="1" noChangeShapeType="1" noTextEdit="1"/>
              </p:cNvSpPr>
              <p:nvPr/>
            </p:nvSpPr>
            <p:spPr>
              <a:xfrm>
                <a:off x="3920957" y="5258420"/>
                <a:ext cx="425601" cy="369332"/>
              </a:xfrm>
              <a:prstGeom prst="rect">
                <a:avLst/>
              </a:prstGeom>
              <a:blipFill rotWithShape="0">
                <a:blip r:embed="rId32"/>
                <a:stretch>
                  <a:fillRect r="-7143"/>
                </a:stretch>
              </a:blipFill>
            </p:spPr>
            <p:txBody>
              <a:bodyPr/>
              <a:lstStyle/>
              <a:p>
                <a:r>
                  <a:rPr lang="en-US">
                    <a:noFill/>
                  </a:rPr>
                  <a:t> </a:t>
                </a:r>
              </a:p>
            </p:txBody>
          </p:sp>
        </mc:Fallback>
      </mc:AlternateContent>
      <p:sp>
        <p:nvSpPr>
          <p:cNvPr id="145" name="TextBox 144"/>
          <p:cNvSpPr txBox="1"/>
          <p:nvPr/>
        </p:nvSpPr>
        <p:spPr>
          <a:xfrm>
            <a:off x="2113043" y="5317325"/>
            <a:ext cx="366455" cy="369332"/>
          </a:xfrm>
          <a:prstGeom prst="rect">
            <a:avLst/>
          </a:prstGeom>
          <a:noFill/>
        </p:spPr>
        <p:txBody>
          <a:bodyPr wrap="square" rtlCol="0">
            <a:spAutoFit/>
          </a:bodyPr>
          <a:lstStyle/>
          <a:p>
            <a:r>
              <a:rPr lang="en-US"/>
              <a:t>0</a:t>
            </a:r>
            <a:endParaRPr lang="en-US" dirty="0"/>
          </a:p>
        </p:txBody>
      </p:sp>
      <mc:AlternateContent xmlns:mc="http://schemas.openxmlformats.org/markup-compatibility/2006" xmlns:a14="http://schemas.microsoft.com/office/drawing/2010/main">
        <mc:Choice Requires="a14">
          <p:sp>
            <p:nvSpPr>
              <p:cNvPr id="146" name="TextBox 145"/>
              <p:cNvSpPr txBox="1"/>
              <p:nvPr/>
            </p:nvSpPr>
            <p:spPr>
              <a:xfrm>
                <a:off x="6058410" y="3235830"/>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𝟐</m:t>
                      </m:r>
                    </m:oMath>
                  </m:oMathPara>
                </a14:m>
                <a:endParaRPr lang="en-US" b="1" dirty="0"/>
              </a:p>
            </p:txBody>
          </p:sp>
        </mc:Choice>
        <mc:Fallback xmlns="">
          <p:sp>
            <p:nvSpPr>
              <p:cNvPr id="146" name="TextBox 145"/>
              <p:cNvSpPr txBox="1">
                <a:spLocks noRot="1" noChangeAspect="1" noMove="1" noResize="1" noEditPoints="1" noAdjustHandles="1" noChangeArrowheads="1" noChangeShapeType="1" noTextEdit="1"/>
              </p:cNvSpPr>
              <p:nvPr/>
            </p:nvSpPr>
            <p:spPr>
              <a:xfrm>
                <a:off x="6058410" y="3235830"/>
                <a:ext cx="425601" cy="369332"/>
              </a:xfrm>
              <a:prstGeom prst="rect">
                <a:avLst/>
              </a:prstGeom>
              <a:blipFill rotWithShape="0">
                <a:blip r:embed="rId33"/>
                <a:stretch>
                  <a:fillRect/>
                </a:stretch>
              </a:blipFill>
            </p:spPr>
            <p:txBody>
              <a:bodyPr/>
              <a:lstStyle/>
              <a:p>
                <a:r>
                  <a:rPr lang="en-US">
                    <a:noFill/>
                  </a:rPr>
                  <a:t> </a:t>
                </a:r>
              </a:p>
            </p:txBody>
          </p:sp>
        </mc:Fallback>
      </mc:AlternateContent>
      <p:sp>
        <p:nvSpPr>
          <p:cNvPr id="147" name="Right Arrow 146"/>
          <p:cNvSpPr/>
          <p:nvPr/>
        </p:nvSpPr>
        <p:spPr>
          <a:xfrm>
            <a:off x="5765056" y="3903765"/>
            <a:ext cx="672593" cy="341124"/>
          </a:xfrm>
          <a:prstGeom prst="rightArrow">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7363477" y="2668286"/>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49" name="Oval 148"/>
          <p:cNvSpPr/>
          <p:nvPr/>
        </p:nvSpPr>
        <p:spPr>
          <a:xfrm>
            <a:off x="6988743" y="4199224"/>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50" name="Oval 149"/>
          <p:cNvSpPr/>
          <p:nvPr/>
        </p:nvSpPr>
        <p:spPr>
          <a:xfrm>
            <a:off x="9563256" y="4294441"/>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1" name="Oval 150"/>
          <p:cNvSpPr/>
          <p:nvPr/>
        </p:nvSpPr>
        <p:spPr>
          <a:xfrm>
            <a:off x="8337088" y="3524787"/>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2" name="Oval 151"/>
          <p:cNvSpPr/>
          <p:nvPr/>
        </p:nvSpPr>
        <p:spPr>
          <a:xfrm>
            <a:off x="8640206" y="2763503"/>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3" name="Oval 152"/>
          <p:cNvSpPr/>
          <p:nvPr/>
        </p:nvSpPr>
        <p:spPr>
          <a:xfrm>
            <a:off x="10154583" y="4750935"/>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4" name="Oval 153"/>
          <p:cNvSpPr/>
          <p:nvPr/>
        </p:nvSpPr>
        <p:spPr>
          <a:xfrm>
            <a:off x="9669949" y="3377095"/>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5" name="Oval 154"/>
          <p:cNvSpPr/>
          <p:nvPr/>
        </p:nvSpPr>
        <p:spPr>
          <a:xfrm>
            <a:off x="6389120" y="3334352"/>
            <a:ext cx="190435" cy="19043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56" name="Oval 155"/>
          <p:cNvSpPr/>
          <p:nvPr/>
        </p:nvSpPr>
        <p:spPr>
          <a:xfrm>
            <a:off x="10345018" y="3239134"/>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7" name="Oval 156"/>
          <p:cNvSpPr/>
          <p:nvPr/>
        </p:nvSpPr>
        <p:spPr>
          <a:xfrm>
            <a:off x="8815143" y="5189343"/>
            <a:ext cx="190435" cy="19043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8" name="Oval 157"/>
          <p:cNvSpPr/>
          <p:nvPr/>
        </p:nvSpPr>
        <p:spPr>
          <a:xfrm>
            <a:off x="7268259" y="5189342"/>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159" name="Straight Arrow Connector 158"/>
          <p:cNvCxnSpPr/>
          <p:nvPr/>
        </p:nvCxnSpPr>
        <p:spPr>
          <a:xfrm flipH="1" flipV="1">
            <a:off x="6484338" y="3524787"/>
            <a:ext cx="879139" cy="1664556"/>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p:nvPr/>
        </p:nvCxnSpPr>
        <p:spPr>
          <a:xfrm>
            <a:off x="6484011" y="3420496"/>
            <a:ext cx="580439" cy="834238"/>
          </a:xfrm>
          <a:prstGeom prst="straightConnector1">
            <a:avLst/>
          </a:prstGeom>
          <a:ln w="12700">
            <a:solidFill>
              <a:srgbClr val="00B0F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p:nvPr/>
        </p:nvCxnSpPr>
        <p:spPr>
          <a:xfrm flipV="1">
            <a:off x="7151289" y="2763505"/>
            <a:ext cx="212188" cy="1463608"/>
          </a:xfrm>
          <a:prstGeom prst="straightConnector1">
            <a:avLst/>
          </a:prstGeom>
          <a:ln w="12700">
            <a:solidFill>
              <a:srgbClr val="00B0F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a:off x="7553912" y="2763504"/>
            <a:ext cx="2791106" cy="570848"/>
          </a:xfrm>
          <a:prstGeom prst="straightConnector1">
            <a:avLst/>
          </a:prstGeom>
          <a:ln w="12700">
            <a:solidFill>
              <a:srgbClr val="00B0F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flipH="1">
            <a:off x="8499634" y="3334352"/>
            <a:ext cx="1845384" cy="218324"/>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64" name="Straight Arrow Connector 163"/>
          <p:cNvCxnSpPr/>
          <p:nvPr/>
        </p:nvCxnSpPr>
        <p:spPr>
          <a:xfrm flipV="1">
            <a:off x="8527523" y="3472313"/>
            <a:ext cx="1142426" cy="14769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p:nvPr/>
        </p:nvCxnSpPr>
        <p:spPr>
          <a:xfrm flipH="1">
            <a:off x="9658474" y="3567530"/>
            <a:ext cx="106693" cy="72691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6" name="Straight Arrow Connector 165"/>
          <p:cNvCxnSpPr/>
          <p:nvPr/>
        </p:nvCxnSpPr>
        <p:spPr>
          <a:xfrm flipH="1" flipV="1">
            <a:off x="8735424" y="2953938"/>
            <a:ext cx="923050" cy="1340504"/>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67" name="Straight Arrow Connector 166"/>
          <p:cNvCxnSpPr/>
          <p:nvPr/>
        </p:nvCxnSpPr>
        <p:spPr>
          <a:xfrm>
            <a:off x="8802752" y="2926049"/>
            <a:ext cx="1447049" cy="1824886"/>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68" name="Straight Arrow Connector 167"/>
          <p:cNvCxnSpPr/>
          <p:nvPr/>
        </p:nvCxnSpPr>
        <p:spPr>
          <a:xfrm flipH="1">
            <a:off x="9005578" y="4941370"/>
            <a:ext cx="1244223" cy="34319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9" name="Straight Arrow Connector 168"/>
          <p:cNvCxnSpPr/>
          <p:nvPr/>
        </p:nvCxnSpPr>
        <p:spPr>
          <a:xfrm flipH="1" flipV="1">
            <a:off x="7458694" y="5284560"/>
            <a:ext cx="1356449" cy="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0" name="TextBox 169"/>
              <p:cNvSpPr txBox="1"/>
              <p:nvPr/>
            </p:nvSpPr>
            <p:spPr>
              <a:xfrm>
                <a:off x="6638849" y="4070068"/>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m:t>
                      </m:r>
                    </m:oMath>
                  </m:oMathPara>
                </a14:m>
                <a:endParaRPr lang="en-US" b="1" dirty="0"/>
              </a:p>
            </p:txBody>
          </p:sp>
        </mc:Choice>
        <mc:Fallback xmlns="">
          <p:sp>
            <p:nvSpPr>
              <p:cNvPr id="170" name="TextBox 169"/>
              <p:cNvSpPr txBox="1">
                <a:spLocks noRot="1" noChangeAspect="1" noMove="1" noResize="1" noEditPoints="1" noAdjustHandles="1" noChangeArrowheads="1" noChangeShapeType="1" noTextEdit="1"/>
              </p:cNvSpPr>
              <p:nvPr/>
            </p:nvSpPr>
            <p:spPr>
              <a:xfrm>
                <a:off x="6638849" y="4070068"/>
                <a:ext cx="425601" cy="369332"/>
              </a:xfrm>
              <a:prstGeom prst="rect">
                <a:avLst/>
              </a:prstGeom>
              <a:blipFill rotWithShape="0">
                <a:blip r:embed="rId3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1" name="TextBox 170"/>
              <p:cNvSpPr txBox="1"/>
              <p:nvPr/>
            </p:nvSpPr>
            <p:spPr>
              <a:xfrm>
                <a:off x="6064326" y="323582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𝟐</m:t>
                      </m:r>
                    </m:oMath>
                  </m:oMathPara>
                </a14:m>
                <a:endParaRPr lang="en-US" b="1" dirty="0"/>
              </a:p>
            </p:txBody>
          </p:sp>
        </mc:Choice>
        <mc:Fallback xmlns="">
          <p:sp>
            <p:nvSpPr>
              <p:cNvPr id="171" name="TextBox 170"/>
              <p:cNvSpPr txBox="1">
                <a:spLocks noRot="1" noChangeAspect="1" noMove="1" noResize="1" noEditPoints="1" noAdjustHandles="1" noChangeArrowheads="1" noChangeShapeType="1" noTextEdit="1"/>
              </p:cNvSpPr>
              <p:nvPr/>
            </p:nvSpPr>
            <p:spPr>
              <a:xfrm>
                <a:off x="6064326" y="3235829"/>
                <a:ext cx="425601" cy="369332"/>
              </a:xfrm>
              <a:prstGeom prst="rect">
                <a:avLst/>
              </a:prstGeom>
              <a:blipFill rotWithShape="0">
                <a:blip r:embed="rId33"/>
                <a:stretch>
                  <a:fillRect/>
                </a:stretch>
              </a:blipFill>
            </p:spPr>
            <p:txBody>
              <a:bodyPr/>
              <a:lstStyle/>
              <a:p>
                <a:r>
                  <a:rPr lang="en-US">
                    <a:noFill/>
                  </a:rPr>
                  <a:t> </a:t>
                </a:r>
              </a:p>
            </p:txBody>
          </p:sp>
        </mc:Fallback>
      </mc:AlternateContent>
      <p:sp>
        <p:nvSpPr>
          <p:cNvPr id="172" name="TextBox 171"/>
          <p:cNvSpPr txBox="1"/>
          <p:nvPr/>
        </p:nvSpPr>
        <p:spPr>
          <a:xfrm>
            <a:off x="7242376" y="2361407"/>
            <a:ext cx="425601" cy="369332"/>
          </a:xfrm>
          <a:prstGeom prst="rect">
            <a:avLst/>
          </a:prstGeom>
          <a:noFill/>
        </p:spPr>
        <p:txBody>
          <a:bodyPr wrap="square" rtlCol="0">
            <a:spAutoFit/>
          </a:bodyPr>
          <a:lstStyle/>
          <a:p>
            <a:r>
              <a:rPr lang="en-US" b="1" dirty="0"/>
              <a:t>3</a:t>
            </a:r>
          </a:p>
        </p:txBody>
      </p:sp>
      <p:sp>
        <p:nvSpPr>
          <p:cNvPr id="173" name="TextBox 172"/>
          <p:cNvSpPr txBox="1"/>
          <p:nvPr/>
        </p:nvSpPr>
        <p:spPr>
          <a:xfrm>
            <a:off x="8665129" y="2441780"/>
            <a:ext cx="425601" cy="369332"/>
          </a:xfrm>
          <a:prstGeom prst="rect">
            <a:avLst/>
          </a:prstGeom>
          <a:noFill/>
        </p:spPr>
        <p:txBody>
          <a:bodyPr wrap="square" rtlCol="0">
            <a:spAutoFit/>
          </a:bodyPr>
          <a:lstStyle/>
          <a:p>
            <a:r>
              <a:rPr lang="en-US" b="1" dirty="0"/>
              <a:t>7</a:t>
            </a:r>
          </a:p>
        </p:txBody>
      </p:sp>
      <mc:AlternateContent xmlns:mc="http://schemas.openxmlformats.org/markup-compatibility/2006" xmlns:a14="http://schemas.microsoft.com/office/drawing/2010/main">
        <mc:Choice Requires="a14">
          <p:sp>
            <p:nvSpPr>
              <p:cNvPr id="174" name="TextBox 173"/>
              <p:cNvSpPr txBox="1"/>
              <p:nvPr/>
            </p:nvSpPr>
            <p:spPr>
              <a:xfrm>
                <a:off x="8326217" y="361513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𝟖</m:t>
                      </m:r>
                    </m:oMath>
                  </m:oMathPara>
                </a14:m>
                <a:endParaRPr lang="en-US" b="1" dirty="0"/>
              </a:p>
            </p:txBody>
          </p:sp>
        </mc:Choice>
        <mc:Fallback xmlns="">
          <p:sp>
            <p:nvSpPr>
              <p:cNvPr id="174" name="TextBox 173"/>
              <p:cNvSpPr txBox="1">
                <a:spLocks noRot="1" noChangeAspect="1" noMove="1" noResize="1" noEditPoints="1" noAdjustHandles="1" noChangeArrowheads="1" noChangeShapeType="1" noTextEdit="1"/>
              </p:cNvSpPr>
              <p:nvPr/>
            </p:nvSpPr>
            <p:spPr>
              <a:xfrm>
                <a:off x="8326217" y="3615139"/>
                <a:ext cx="425601" cy="369332"/>
              </a:xfrm>
              <a:prstGeom prst="rect">
                <a:avLst/>
              </a:prstGeom>
              <a:blipFill rotWithShape="0">
                <a:blip r:embed="rId3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5" name="TextBox 174"/>
              <p:cNvSpPr txBox="1"/>
              <p:nvPr/>
            </p:nvSpPr>
            <p:spPr>
              <a:xfrm>
                <a:off x="9629972" y="301581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𝟒</m:t>
                      </m:r>
                    </m:oMath>
                  </m:oMathPara>
                </a14:m>
                <a:endParaRPr lang="en-US" b="1" dirty="0"/>
              </a:p>
            </p:txBody>
          </p:sp>
        </mc:Choice>
        <mc:Fallback xmlns="">
          <p:sp>
            <p:nvSpPr>
              <p:cNvPr id="175" name="TextBox 174"/>
              <p:cNvSpPr txBox="1">
                <a:spLocks noRot="1" noChangeAspect="1" noMove="1" noResize="1" noEditPoints="1" noAdjustHandles="1" noChangeArrowheads="1" noChangeShapeType="1" noTextEdit="1"/>
              </p:cNvSpPr>
              <p:nvPr/>
            </p:nvSpPr>
            <p:spPr>
              <a:xfrm>
                <a:off x="9629972" y="3015819"/>
                <a:ext cx="425601" cy="369332"/>
              </a:xfrm>
              <a:prstGeom prst="rect">
                <a:avLst/>
              </a:prstGeom>
              <a:blipFill rotWithShape="0">
                <a:blip r:embed="rId3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6" name="TextBox 175"/>
              <p:cNvSpPr txBox="1"/>
              <p:nvPr/>
            </p:nvSpPr>
            <p:spPr>
              <a:xfrm>
                <a:off x="9208811" y="4138380"/>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𝟓</m:t>
                      </m:r>
                    </m:oMath>
                  </m:oMathPara>
                </a14:m>
                <a:endParaRPr lang="en-US" b="1" dirty="0"/>
              </a:p>
            </p:txBody>
          </p:sp>
        </mc:Choice>
        <mc:Fallback xmlns="">
          <p:sp>
            <p:nvSpPr>
              <p:cNvPr id="176" name="TextBox 175"/>
              <p:cNvSpPr txBox="1">
                <a:spLocks noRot="1" noChangeAspect="1" noMove="1" noResize="1" noEditPoints="1" noAdjustHandles="1" noChangeArrowheads="1" noChangeShapeType="1" noTextEdit="1"/>
              </p:cNvSpPr>
              <p:nvPr/>
            </p:nvSpPr>
            <p:spPr>
              <a:xfrm>
                <a:off x="9208811" y="4138380"/>
                <a:ext cx="425601" cy="369332"/>
              </a:xfrm>
              <a:prstGeom prst="rect">
                <a:avLst/>
              </a:prstGeom>
              <a:blipFill rotWithShape="0">
                <a:blip r:embed="rId3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7" name="TextBox 176"/>
              <p:cNvSpPr txBox="1"/>
              <p:nvPr/>
            </p:nvSpPr>
            <p:spPr>
              <a:xfrm>
                <a:off x="10385362" y="2997242"/>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𝟔</m:t>
                      </m:r>
                    </m:oMath>
                  </m:oMathPara>
                </a14:m>
                <a:endParaRPr lang="en-US" b="1" dirty="0"/>
              </a:p>
            </p:txBody>
          </p:sp>
        </mc:Choice>
        <mc:Fallback xmlns="">
          <p:sp>
            <p:nvSpPr>
              <p:cNvPr id="177" name="TextBox 176"/>
              <p:cNvSpPr txBox="1">
                <a:spLocks noRot="1" noChangeAspect="1" noMove="1" noResize="1" noEditPoints="1" noAdjustHandles="1" noChangeArrowheads="1" noChangeShapeType="1" noTextEdit="1"/>
              </p:cNvSpPr>
              <p:nvPr/>
            </p:nvSpPr>
            <p:spPr>
              <a:xfrm>
                <a:off x="10385362" y="2997242"/>
                <a:ext cx="425601" cy="369332"/>
              </a:xfrm>
              <a:prstGeom prst="rect">
                <a:avLst/>
              </a:prstGeom>
              <a:blipFill rotWithShape="0">
                <a:blip r:embed="rId38"/>
                <a:stretch>
                  <a:fillRect/>
                </a:stretch>
              </a:blipFill>
            </p:spPr>
            <p:txBody>
              <a:bodyPr/>
              <a:lstStyle/>
              <a:p>
                <a:r>
                  <a:rPr lang="en-US">
                    <a:noFill/>
                  </a:rPr>
                  <a:t> </a:t>
                </a:r>
              </a:p>
            </p:txBody>
          </p:sp>
        </mc:Fallback>
      </mc:AlternateContent>
      <p:sp>
        <p:nvSpPr>
          <p:cNvPr id="211" name="TextBox 210"/>
          <p:cNvSpPr txBox="1"/>
          <p:nvPr/>
        </p:nvSpPr>
        <p:spPr>
          <a:xfrm>
            <a:off x="10345018" y="4612974"/>
            <a:ext cx="425601" cy="369332"/>
          </a:xfrm>
          <a:prstGeom prst="rect">
            <a:avLst/>
          </a:prstGeom>
          <a:noFill/>
        </p:spPr>
        <p:txBody>
          <a:bodyPr wrap="square" rtlCol="0">
            <a:spAutoFit/>
          </a:bodyPr>
          <a:lstStyle/>
          <a:p>
            <a:r>
              <a:rPr lang="en-US" b="1" dirty="0"/>
              <a:t>9</a:t>
            </a:r>
          </a:p>
        </p:txBody>
      </p:sp>
      <mc:AlternateContent xmlns:mc="http://schemas.openxmlformats.org/markup-compatibility/2006" xmlns:a14="http://schemas.microsoft.com/office/drawing/2010/main">
        <mc:Choice Requires="a14">
          <p:sp>
            <p:nvSpPr>
              <p:cNvPr id="212" name="TextBox 211"/>
              <p:cNvSpPr txBox="1"/>
              <p:nvPr/>
            </p:nvSpPr>
            <p:spPr>
              <a:xfrm>
                <a:off x="8853874" y="5258419"/>
                <a:ext cx="42560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latin typeface="Cambria Math" charset="0"/>
                        </a:rPr>
                        <m:t>𝟏𝟎</m:t>
                      </m:r>
                    </m:oMath>
                  </m:oMathPara>
                </a14:m>
                <a:endParaRPr lang="en-US" b="1" dirty="0"/>
              </a:p>
            </p:txBody>
          </p:sp>
        </mc:Choice>
        <mc:Fallback xmlns="">
          <p:sp>
            <p:nvSpPr>
              <p:cNvPr id="212" name="TextBox 211"/>
              <p:cNvSpPr txBox="1">
                <a:spLocks noRot="1" noChangeAspect="1" noMove="1" noResize="1" noEditPoints="1" noAdjustHandles="1" noChangeArrowheads="1" noChangeShapeType="1" noTextEdit="1"/>
              </p:cNvSpPr>
              <p:nvPr/>
            </p:nvSpPr>
            <p:spPr>
              <a:xfrm>
                <a:off x="8853874" y="5258419"/>
                <a:ext cx="425601" cy="369332"/>
              </a:xfrm>
              <a:prstGeom prst="rect">
                <a:avLst/>
              </a:prstGeom>
              <a:blipFill rotWithShape="0">
                <a:blip r:embed="rId32"/>
                <a:stretch>
                  <a:fillRect r="-7143"/>
                </a:stretch>
              </a:blipFill>
            </p:spPr>
            <p:txBody>
              <a:bodyPr/>
              <a:lstStyle/>
              <a:p>
                <a:r>
                  <a:rPr lang="en-US">
                    <a:noFill/>
                  </a:rPr>
                  <a:t> </a:t>
                </a:r>
              </a:p>
            </p:txBody>
          </p:sp>
        </mc:Fallback>
      </mc:AlternateContent>
      <p:sp>
        <p:nvSpPr>
          <p:cNvPr id="213" name="TextBox 212"/>
          <p:cNvSpPr txBox="1"/>
          <p:nvPr/>
        </p:nvSpPr>
        <p:spPr>
          <a:xfrm>
            <a:off x="7045960" y="5317324"/>
            <a:ext cx="366455" cy="369332"/>
          </a:xfrm>
          <a:prstGeom prst="rect">
            <a:avLst/>
          </a:prstGeom>
          <a:noFill/>
        </p:spPr>
        <p:txBody>
          <a:bodyPr wrap="square" rtlCol="0">
            <a:spAutoFit/>
          </a:bodyPr>
          <a:lstStyle/>
          <a:p>
            <a:r>
              <a:rPr lang="en-US"/>
              <a:t>0</a:t>
            </a:r>
            <a:endParaRPr lang="en-US" dirty="0"/>
          </a:p>
        </p:txBody>
      </p:sp>
    </p:spTree>
    <p:extLst>
      <p:ext uri="{BB962C8B-B14F-4D97-AF65-F5344CB8AC3E}">
        <p14:creationId xmlns:p14="http://schemas.microsoft.com/office/powerpoint/2010/main" val="66408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
            <a:hlinkClick r:id="" action="ppaction://noaction"/>
          </p:cNvPr>
          <p:cNvSpPr/>
          <p:nvPr/>
        </p:nvSpPr>
        <p:spPr>
          <a:xfrm>
            <a:off x="55131" y="34151"/>
            <a:ext cx="3717558" cy="476672"/>
          </a:xfrm>
          <a:prstGeom prst="rect">
            <a:avLst/>
          </a:prstGeom>
          <a:solidFill>
            <a:schemeClr val="bg1"/>
          </a:solidFill>
          <a:ln w="9525" cap="flat" cmpd="sng" algn="ctr">
            <a:noFill/>
            <a:prstDash val="soli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a:defRPr/>
            </a:pP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Learning Operator</a:t>
            </a:r>
            <a:endPar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endParaRPr>
          </a:p>
        </p:txBody>
      </p:sp>
      <mc:AlternateContent xmlns:mc="http://schemas.openxmlformats.org/markup-compatibility/2006" xmlns:a14="http://schemas.microsoft.com/office/drawing/2010/main">
        <mc:Choice Requires="a14">
          <p:sp>
            <p:nvSpPr>
              <p:cNvPr id="42" name="Oval 41"/>
              <p:cNvSpPr/>
              <p:nvPr/>
            </p:nvSpPr>
            <p:spPr>
              <a:xfrm>
                <a:off x="4865122" y="662889"/>
                <a:ext cx="603899" cy="36502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1" i="1" smtClean="0">
                          <a:solidFill>
                            <a:srgbClr val="00B050"/>
                          </a:solidFill>
                          <a:latin typeface="Cambria Math" charset="0"/>
                        </a:rPr>
                        <m:t>…</m:t>
                      </m:r>
                    </m:oMath>
                  </m:oMathPara>
                </a14:m>
                <a:endParaRPr lang="en-US" b="1" dirty="0">
                  <a:solidFill>
                    <a:srgbClr val="00B050"/>
                  </a:solidFill>
                </a:endParaRPr>
              </a:p>
            </p:txBody>
          </p:sp>
        </mc:Choice>
        <mc:Fallback xmlns="">
          <p:sp>
            <p:nvSpPr>
              <p:cNvPr id="42" name="Oval 41"/>
              <p:cNvSpPr>
                <a:spLocks noRot="1" noChangeAspect="1" noMove="1" noResize="1" noEditPoints="1" noAdjustHandles="1" noChangeArrowheads="1" noChangeShapeType="1" noTextEdit="1"/>
              </p:cNvSpPr>
              <p:nvPr/>
            </p:nvSpPr>
            <p:spPr>
              <a:xfrm>
                <a:off x="4865122" y="662889"/>
                <a:ext cx="603899" cy="365020"/>
              </a:xfrm>
              <a:prstGeom prst="ellipse">
                <a:avLst/>
              </a:prstGeom>
              <a:blipFill rotWithShape="0">
                <a:blip r:embed="rId3"/>
                <a:stretch>
                  <a:fillRect/>
                </a:stretch>
              </a:blipFill>
              <a:ln w="12700">
                <a:solidFill>
                  <a:schemeClr val="tx1"/>
                </a:solidFill>
              </a:ln>
            </p:spPr>
            <p:txBody>
              <a:bodyPr/>
              <a:lstStyle/>
              <a:p>
                <a:r>
                  <a:rPr lang="en-US">
                    <a:noFill/>
                  </a:rPr>
                  <a:t> </a:t>
                </a:r>
              </a:p>
            </p:txBody>
          </p:sp>
        </mc:Fallback>
      </mc:AlternateContent>
      <p:sp>
        <p:nvSpPr>
          <p:cNvPr id="43" name="Oval 42"/>
          <p:cNvSpPr/>
          <p:nvPr/>
        </p:nvSpPr>
        <p:spPr>
          <a:xfrm rot="4508003">
            <a:off x="4937755" y="-150348"/>
            <a:ext cx="1133456" cy="1679323"/>
          </a:xfrm>
          <a:prstGeom prst="ellipse">
            <a:avLst/>
          </a:prstGeom>
          <a:noFill/>
          <a:ln w="254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mc:AlternateContent xmlns:mc="http://schemas.openxmlformats.org/markup-compatibility/2006" xmlns:a14="http://schemas.microsoft.com/office/drawing/2010/main">
        <mc:Choice Requires="a14">
          <p:sp>
            <p:nvSpPr>
              <p:cNvPr id="44" name="TextBox 43"/>
              <p:cNvSpPr txBox="1"/>
              <p:nvPr/>
            </p:nvSpPr>
            <p:spPr>
              <a:xfrm>
                <a:off x="5406949" y="155138"/>
                <a:ext cx="539278" cy="47955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sSub>
                            <m:sSubPr>
                              <m:ctrlPr>
                                <a:rPr lang="en-US" b="1" i="1" smtClean="0">
                                  <a:solidFill>
                                    <a:srgbClr val="00B050"/>
                                  </a:solidFill>
                                  <a:latin typeface="Cambria Math" panose="02040503050406030204" pitchFamily="18" charset="0"/>
                                </a:rPr>
                              </m:ctrlPr>
                            </m:sSubPr>
                            <m:e>
                              <m:r>
                                <a:rPr lang="en-US" b="1" i="1" smtClean="0">
                                  <a:solidFill>
                                    <a:srgbClr val="00B050"/>
                                  </a:solidFill>
                                  <a:latin typeface="Cambria Math" charset="0"/>
                                </a:rPr>
                                <m:t>𝒌</m:t>
                              </m:r>
                            </m:e>
                            <m:sub>
                              <m:r>
                                <a:rPr lang="en-US" b="1" i="1" smtClean="0">
                                  <a:solidFill>
                                    <a:srgbClr val="00B050"/>
                                  </a:solidFill>
                                  <a:latin typeface="Cambria Math" charset="0"/>
                                </a:rPr>
                                <m:t>𝒖</m:t>
                              </m:r>
                            </m:sub>
                          </m:sSub>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5406949" y="155138"/>
                <a:ext cx="539278" cy="479555"/>
              </a:xfrm>
              <a:prstGeom prst="rect">
                <a:avLst/>
              </a:prstGeom>
              <a:blipFill rotWithShape="0">
                <a:blip r:embed="rId4"/>
                <a:stretch>
                  <a:fillRect r="-6818"/>
                </a:stretch>
              </a:blipFill>
            </p:spPr>
            <p:txBody>
              <a:bodyPr/>
              <a:lstStyle/>
              <a:p>
                <a:r>
                  <a:rPr lang="en-US">
                    <a:noFill/>
                  </a:rPr>
                  <a:t> </a:t>
                </a:r>
              </a:p>
            </p:txBody>
          </p:sp>
        </mc:Fallback>
      </mc:AlternateContent>
      <p:cxnSp>
        <p:nvCxnSpPr>
          <p:cNvPr id="45" name="Curved Connector 44"/>
          <p:cNvCxnSpPr/>
          <p:nvPr/>
        </p:nvCxnSpPr>
        <p:spPr>
          <a:xfrm flipH="1">
            <a:off x="5975521" y="924303"/>
            <a:ext cx="205635" cy="668386"/>
          </a:xfrm>
          <a:prstGeom prst="curvedConnector3">
            <a:avLst>
              <a:gd name="adj1" fmla="val -57702"/>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Oval 45"/>
              <p:cNvSpPr/>
              <p:nvPr/>
            </p:nvSpPr>
            <p:spPr>
              <a:xfrm>
                <a:off x="4865121" y="2105920"/>
                <a:ext cx="603899" cy="36502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1" i="1" smtClean="0">
                          <a:solidFill>
                            <a:srgbClr val="00B050"/>
                          </a:solidFill>
                          <a:latin typeface="Cambria Math" charset="0"/>
                        </a:rPr>
                        <m:t>…</m:t>
                      </m:r>
                    </m:oMath>
                  </m:oMathPara>
                </a14:m>
                <a:endParaRPr lang="en-US" b="1" dirty="0">
                  <a:solidFill>
                    <a:srgbClr val="00B050"/>
                  </a:solidFill>
                </a:endParaRPr>
              </a:p>
            </p:txBody>
          </p:sp>
        </mc:Choice>
        <mc:Fallback xmlns="">
          <p:sp>
            <p:nvSpPr>
              <p:cNvPr id="46" name="Oval 45"/>
              <p:cNvSpPr>
                <a:spLocks noRot="1" noChangeAspect="1" noMove="1" noResize="1" noEditPoints="1" noAdjustHandles="1" noChangeArrowheads="1" noChangeShapeType="1" noTextEdit="1"/>
              </p:cNvSpPr>
              <p:nvPr/>
            </p:nvSpPr>
            <p:spPr>
              <a:xfrm>
                <a:off x="4865121" y="2105920"/>
                <a:ext cx="603899" cy="365020"/>
              </a:xfrm>
              <a:prstGeom prst="ellipse">
                <a:avLst/>
              </a:prstGeom>
              <a:blipFill rotWithShape="0">
                <a:blip r:embed="rId3"/>
                <a:stretch>
                  <a:fillRect/>
                </a:stretch>
              </a:blipFill>
              <a:ln w="12700">
                <a:solidFill>
                  <a:schemeClr val="tx1"/>
                </a:solidFill>
              </a:ln>
            </p:spPr>
            <p:txBody>
              <a:bodyPr/>
              <a:lstStyle/>
              <a:p>
                <a:r>
                  <a:rPr lang="en-US">
                    <a:noFill/>
                  </a:rPr>
                  <a:t> </a:t>
                </a:r>
              </a:p>
            </p:txBody>
          </p:sp>
        </mc:Fallback>
      </mc:AlternateContent>
      <p:sp>
        <p:nvSpPr>
          <p:cNvPr id="47" name="Oval 46"/>
          <p:cNvSpPr/>
          <p:nvPr/>
        </p:nvSpPr>
        <p:spPr>
          <a:xfrm rot="4508003">
            <a:off x="4937754" y="1292683"/>
            <a:ext cx="1133456" cy="1679323"/>
          </a:xfrm>
          <a:prstGeom prst="ellipse">
            <a:avLst/>
          </a:prstGeom>
          <a:noFill/>
          <a:ln w="254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mc:AlternateContent xmlns:mc="http://schemas.openxmlformats.org/markup-compatibility/2006" xmlns:a14="http://schemas.microsoft.com/office/drawing/2010/main">
        <mc:Choice Requires="a14">
          <p:sp>
            <p:nvSpPr>
              <p:cNvPr id="48" name="TextBox 47"/>
              <p:cNvSpPr txBox="1"/>
              <p:nvPr/>
            </p:nvSpPr>
            <p:spPr>
              <a:xfrm>
                <a:off x="5406948" y="1598169"/>
                <a:ext cx="539278" cy="48955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sSub>
                            <m:sSubPr>
                              <m:ctrlPr>
                                <a:rPr lang="en-US" b="1" i="1" smtClean="0">
                                  <a:solidFill>
                                    <a:srgbClr val="00B050"/>
                                  </a:solidFill>
                                  <a:latin typeface="Cambria Math" panose="02040503050406030204" pitchFamily="18" charset="0"/>
                                </a:rPr>
                              </m:ctrlPr>
                            </m:sSubPr>
                            <m:e>
                              <m:r>
                                <a:rPr lang="en-US" b="1" i="1" smtClean="0">
                                  <a:solidFill>
                                    <a:srgbClr val="00B050"/>
                                  </a:solidFill>
                                  <a:latin typeface="Cambria Math" charset="0"/>
                                </a:rPr>
                                <m:t>𝒌</m:t>
                              </m:r>
                            </m:e>
                            <m:sub>
                              <m:r>
                                <a:rPr lang="en-US" b="1" i="1" smtClean="0">
                                  <a:solidFill>
                                    <a:srgbClr val="00B050"/>
                                  </a:solidFill>
                                  <a:latin typeface="Cambria Math" charset="0"/>
                                </a:rPr>
                                <m:t>𝒗</m:t>
                              </m:r>
                            </m:sub>
                          </m:sSub>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48" name="TextBox 47"/>
              <p:cNvSpPr txBox="1">
                <a:spLocks noRot="1" noChangeAspect="1" noMove="1" noResize="1" noEditPoints="1" noAdjustHandles="1" noChangeArrowheads="1" noChangeShapeType="1" noTextEdit="1"/>
              </p:cNvSpPr>
              <p:nvPr/>
            </p:nvSpPr>
            <p:spPr>
              <a:xfrm>
                <a:off x="5406948" y="1598169"/>
                <a:ext cx="539278" cy="489558"/>
              </a:xfrm>
              <a:prstGeom prst="rect">
                <a:avLst/>
              </a:prstGeom>
              <a:blipFill rotWithShape="0">
                <a:blip r:embed="rId5"/>
                <a:stretch>
                  <a:fillRect r="-6818"/>
                </a:stretch>
              </a:blipFill>
            </p:spPr>
            <p:txBody>
              <a:bodyPr/>
              <a:lstStyle/>
              <a:p>
                <a:r>
                  <a:rPr lang="en-US">
                    <a:noFill/>
                  </a:rPr>
                  <a:t> </a:t>
                </a:r>
              </a:p>
            </p:txBody>
          </p:sp>
        </mc:Fallback>
      </mc:AlternateContent>
      <p:sp>
        <p:nvSpPr>
          <p:cNvPr id="49" name="Oval 48"/>
          <p:cNvSpPr/>
          <p:nvPr/>
        </p:nvSpPr>
        <p:spPr>
          <a:xfrm>
            <a:off x="2147487" y="5641495"/>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50" name="Straight Arrow Connector 49"/>
          <p:cNvCxnSpPr/>
          <p:nvPr/>
        </p:nvCxnSpPr>
        <p:spPr>
          <a:xfrm flipH="1" flipV="1">
            <a:off x="1825621" y="4675860"/>
            <a:ext cx="412311" cy="99619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2702626" y="2964916"/>
            <a:ext cx="503419" cy="160829"/>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3749624" y="3104385"/>
            <a:ext cx="527602" cy="50088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4740352" y="3563056"/>
            <a:ext cx="576533" cy="16103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H="1">
            <a:off x="4385583" y="4849829"/>
            <a:ext cx="601148" cy="93801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flipV="1">
            <a:off x="2337922" y="5736713"/>
            <a:ext cx="1305168" cy="23511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rot="863416">
            <a:off x="4086730" y="3514125"/>
            <a:ext cx="676173" cy="955678"/>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57" name="TextBox 56"/>
              <p:cNvSpPr txBox="1"/>
              <p:nvPr/>
            </p:nvSpPr>
            <p:spPr>
              <a:xfrm>
                <a:off x="4431925" y="3171304"/>
                <a:ext cx="539278" cy="4433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b="1" i="1" smtClean="0">
                              <a:solidFill>
                                <a:srgbClr val="00B050"/>
                              </a:solidFill>
                              <a:latin typeface="Cambria Math" charset="0"/>
                            </a:rPr>
                            <m:t>𝟑</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57" name="TextBox 56"/>
              <p:cNvSpPr txBox="1">
                <a:spLocks noRot="1" noChangeAspect="1" noMove="1" noResize="1" noEditPoints="1" noAdjustHandles="1" noChangeArrowheads="1" noChangeShapeType="1" noTextEdit="1"/>
              </p:cNvSpPr>
              <p:nvPr/>
            </p:nvSpPr>
            <p:spPr>
              <a:xfrm>
                <a:off x="4431925" y="3171304"/>
                <a:ext cx="539278" cy="443391"/>
              </a:xfrm>
              <a:prstGeom prst="rect">
                <a:avLst/>
              </a:prstGeom>
              <a:blipFill rotWithShape="0">
                <a:blip r:embed="rId6"/>
                <a:stretch>
                  <a:fillRect r="-7955" b="-2740"/>
                </a:stretch>
              </a:blipFill>
            </p:spPr>
            <p:txBody>
              <a:bodyPr/>
              <a:lstStyle/>
              <a:p>
                <a:r>
                  <a:rPr lang="en-US">
                    <a:noFill/>
                  </a:rPr>
                  <a:t> </a:t>
                </a:r>
              </a:p>
            </p:txBody>
          </p:sp>
        </mc:Fallback>
      </mc:AlternateContent>
      <p:sp>
        <p:nvSpPr>
          <p:cNvPr id="58" name="Oval 57"/>
          <p:cNvSpPr/>
          <p:nvPr/>
        </p:nvSpPr>
        <p:spPr>
          <a:xfrm rot="863416">
            <a:off x="2986387" y="2864988"/>
            <a:ext cx="793638" cy="107695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59" name="TextBox 58"/>
              <p:cNvSpPr txBox="1"/>
              <p:nvPr/>
            </p:nvSpPr>
            <p:spPr>
              <a:xfrm>
                <a:off x="3362122" y="2501780"/>
                <a:ext cx="539278" cy="442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b="1" i="1" smtClean="0">
                              <a:solidFill>
                                <a:srgbClr val="FF0000"/>
                              </a:solidFill>
                              <a:latin typeface="Cambria Math" charset="0"/>
                            </a:rPr>
                            <m:t>𝟐</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59" name="TextBox 58"/>
              <p:cNvSpPr txBox="1">
                <a:spLocks noRot="1" noChangeAspect="1" noMove="1" noResize="1" noEditPoints="1" noAdjustHandles="1" noChangeArrowheads="1" noChangeShapeType="1" noTextEdit="1"/>
              </p:cNvSpPr>
              <p:nvPr/>
            </p:nvSpPr>
            <p:spPr>
              <a:xfrm>
                <a:off x="3362122" y="2501780"/>
                <a:ext cx="539278" cy="442044"/>
              </a:xfrm>
              <a:prstGeom prst="rect">
                <a:avLst/>
              </a:prstGeom>
              <a:blipFill rotWithShape="0">
                <a:blip r:embed="rId7"/>
                <a:stretch>
                  <a:fillRect r="-9091" b="-2740"/>
                </a:stretch>
              </a:blipFill>
            </p:spPr>
            <p:txBody>
              <a:bodyPr/>
              <a:lstStyle/>
              <a:p>
                <a:r>
                  <a:rPr lang="en-US">
                    <a:noFill/>
                  </a:rPr>
                  <a:t> </a:t>
                </a:r>
              </a:p>
            </p:txBody>
          </p:sp>
        </mc:Fallback>
      </mc:AlternateContent>
      <p:sp>
        <p:nvSpPr>
          <p:cNvPr id="60" name="Oval 59"/>
          <p:cNvSpPr/>
          <p:nvPr/>
        </p:nvSpPr>
        <p:spPr>
          <a:xfrm rot="863416">
            <a:off x="1419399" y="2693014"/>
            <a:ext cx="1313086" cy="2014447"/>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1" name="TextBox 60"/>
              <p:cNvSpPr txBox="1"/>
              <p:nvPr/>
            </p:nvSpPr>
            <p:spPr>
              <a:xfrm>
                <a:off x="1729361" y="3044016"/>
                <a:ext cx="539278" cy="442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altLang="zh-CN" b="1" i="1" smtClean="0">
                              <a:solidFill>
                                <a:srgbClr val="00B050"/>
                              </a:solidFill>
                              <a:latin typeface="Cambria Math" charset="0"/>
                            </a:rPr>
                            <m:t>𝟏</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61" name="TextBox 60"/>
              <p:cNvSpPr txBox="1">
                <a:spLocks noRot="1" noChangeAspect="1" noMove="1" noResize="1" noEditPoints="1" noAdjustHandles="1" noChangeArrowheads="1" noChangeShapeType="1" noTextEdit="1"/>
              </p:cNvSpPr>
              <p:nvPr/>
            </p:nvSpPr>
            <p:spPr>
              <a:xfrm>
                <a:off x="1729361" y="3044016"/>
                <a:ext cx="539278" cy="442044"/>
              </a:xfrm>
              <a:prstGeom prst="rect">
                <a:avLst/>
              </a:prstGeom>
              <a:blipFill rotWithShape="0">
                <a:blip r:embed="rId8"/>
                <a:stretch>
                  <a:fillRect r="-6818" b="-2740"/>
                </a:stretch>
              </a:blipFill>
            </p:spPr>
            <p:txBody>
              <a:bodyPr/>
              <a:lstStyle/>
              <a:p>
                <a:r>
                  <a:rPr lang="en-US">
                    <a:noFill/>
                  </a:rPr>
                  <a:t> </a:t>
                </a:r>
              </a:p>
            </p:txBody>
          </p:sp>
        </mc:Fallback>
      </mc:AlternateContent>
      <p:sp>
        <p:nvSpPr>
          <p:cNvPr id="62" name="Oval 61"/>
          <p:cNvSpPr/>
          <p:nvPr/>
        </p:nvSpPr>
        <p:spPr>
          <a:xfrm rot="863416">
            <a:off x="5000153" y="3351669"/>
            <a:ext cx="962649" cy="1878717"/>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3" name="TextBox 62"/>
              <p:cNvSpPr txBox="1"/>
              <p:nvPr/>
            </p:nvSpPr>
            <p:spPr>
              <a:xfrm>
                <a:off x="3729378" y="5196052"/>
                <a:ext cx="539278" cy="4454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altLang="zh-CN" b="1" i="1" smtClean="0">
                              <a:solidFill>
                                <a:srgbClr val="FF0000"/>
                              </a:solidFill>
                              <a:latin typeface="Cambria Math" charset="0"/>
                            </a:rPr>
                            <m:t>𝟓</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63" name="TextBox 62"/>
              <p:cNvSpPr txBox="1">
                <a:spLocks noRot="1" noChangeAspect="1" noMove="1" noResize="1" noEditPoints="1" noAdjustHandles="1" noChangeArrowheads="1" noChangeShapeType="1" noTextEdit="1"/>
              </p:cNvSpPr>
              <p:nvPr/>
            </p:nvSpPr>
            <p:spPr>
              <a:xfrm>
                <a:off x="3729378" y="5196052"/>
                <a:ext cx="539278" cy="445443"/>
              </a:xfrm>
              <a:prstGeom prst="rect">
                <a:avLst/>
              </a:prstGeom>
              <a:blipFill rotWithShape="0">
                <a:blip r:embed="rId9"/>
                <a:stretch>
                  <a:fillRect r="-9091" b="-4110"/>
                </a:stretch>
              </a:blipFill>
            </p:spPr>
            <p:txBody>
              <a:bodyPr/>
              <a:lstStyle/>
              <a:p>
                <a:r>
                  <a:rPr lang="en-US">
                    <a:noFill/>
                  </a:rPr>
                  <a:t> </a:t>
                </a:r>
              </a:p>
            </p:txBody>
          </p:sp>
        </mc:Fallback>
      </mc:AlternateContent>
      <p:sp>
        <p:nvSpPr>
          <p:cNvPr id="64" name="Oval 63"/>
          <p:cNvSpPr/>
          <p:nvPr/>
        </p:nvSpPr>
        <p:spPr>
          <a:xfrm rot="863416">
            <a:off x="3608938" y="5176803"/>
            <a:ext cx="789023" cy="1025983"/>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5" name="TextBox 64"/>
              <p:cNvSpPr txBox="1"/>
              <p:nvPr/>
            </p:nvSpPr>
            <p:spPr>
              <a:xfrm>
                <a:off x="5358385" y="3417579"/>
                <a:ext cx="539278" cy="44172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altLang="zh-CN" b="1" i="1" smtClean="0">
                              <a:solidFill>
                                <a:srgbClr val="FF0000"/>
                              </a:solidFill>
                              <a:latin typeface="Cambria Math" charset="0"/>
                            </a:rPr>
                            <m:t>𝟒</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65" name="TextBox 64"/>
              <p:cNvSpPr txBox="1">
                <a:spLocks noRot="1" noChangeAspect="1" noMove="1" noResize="1" noEditPoints="1" noAdjustHandles="1" noChangeArrowheads="1" noChangeShapeType="1" noTextEdit="1"/>
              </p:cNvSpPr>
              <p:nvPr/>
            </p:nvSpPr>
            <p:spPr>
              <a:xfrm>
                <a:off x="5358385" y="3417579"/>
                <a:ext cx="539278" cy="441724"/>
              </a:xfrm>
              <a:prstGeom prst="rect">
                <a:avLst/>
              </a:prstGeom>
              <a:blipFill rotWithShape="0">
                <a:blip r:embed="rId10"/>
                <a:stretch>
                  <a:fillRect r="-9091" b="-2778"/>
                </a:stretch>
              </a:blipFill>
            </p:spPr>
            <p:txBody>
              <a:bodyPr/>
              <a:lstStyle/>
              <a:p>
                <a:r>
                  <a:rPr lang="en-US">
                    <a:noFill/>
                  </a:rPr>
                  <a:t> </a:t>
                </a:r>
              </a:p>
            </p:txBody>
          </p:sp>
        </mc:Fallback>
      </mc:AlternateContent>
      <p:sp>
        <p:nvSpPr>
          <p:cNvPr id="66" name="TextBox 65"/>
          <p:cNvSpPr txBox="1"/>
          <p:nvPr/>
        </p:nvSpPr>
        <p:spPr>
          <a:xfrm>
            <a:off x="1956221" y="5651281"/>
            <a:ext cx="366455" cy="369332"/>
          </a:xfrm>
          <a:prstGeom prst="rect">
            <a:avLst/>
          </a:prstGeom>
          <a:noFill/>
        </p:spPr>
        <p:txBody>
          <a:bodyPr wrap="square" rtlCol="0">
            <a:spAutoFit/>
          </a:bodyPr>
          <a:lstStyle/>
          <a:p>
            <a:r>
              <a:rPr lang="en-US"/>
              <a:t>0</a:t>
            </a:r>
            <a:endParaRPr lang="en-US" dirty="0"/>
          </a:p>
        </p:txBody>
      </p:sp>
      <p:sp>
        <p:nvSpPr>
          <p:cNvPr id="67" name="Oval 66"/>
          <p:cNvSpPr/>
          <p:nvPr/>
        </p:nvSpPr>
        <p:spPr>
          <a:xfrm>
            <a:off x="7138966" y="5641495"/>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68" name="Straight Arrow Connector 67"/>
          <p:cNvCxnSpPr/>
          <p:nvPr/>
        </p:nvCxnSpPr>
        <p:spPr>
          <a:xfrm flipH="1" flipV="1">
            <a:off x="6817100" y="4675860"/>
            <a:ext cx="412311" cy="99619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V="1">
            <a:off x="7694105" y="2964916"/>
            <a:ext cx="503419" cy="160829"/>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8741103" y="3104385"/>
            <a:ext cx="527602" cy="50088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H="1">
            <a:off x="9122420" y="4454811"/>
            <a:ext cx="175121" cy="738087"/>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flipV="1">
            <a:off x="9377062" y="5200914"/>
            <a:ext cx="862441" cy="586927"/>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H="1">
            <a:off x="7329401" y="4171407"/>
            <a:ext cx="2677332" cy="1565307"/>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74" name="Oval 73"/>
          <p:cNvSpPr/>
          <p:nvPr/>
        </p:nvSpPr>
        <p:spPr>
          <a:xfrm rot="863416">
            <a:off x="9078209" y="3514125"/>
            <a:ext cx="676173" cy="955678"/>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5" name="TextBox 74"/>
              <p:cNvSpPr txBox="1"/>
              <p:nvPr/>
            </p:nvSpPr>
            <p:spPr>
              <a:xfrm>
                <a:off x="9423404" y="3171304"/>
                <a:ext cx="539278" cy="4433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b="1" i="1" smtClean="0">
                              <a:solidFill>
                                <a:srgbClr val="00B050"/>
                              </a:solidFill>
                              <a:latin typeface="Cambria Math" charset="0"/>
                            </a:rPr>
                            <m:t>𝟑</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75" name="TextBox 74"/>
              <p:cNvSpPr txBox="1">
                <a:spLocks noRot="1" noChangeAspect="1" noMove="1" noResize="1" noEditPoints="1" noAdjustHandles="1" noChangeArrowheads="1" noChangeShapeType="1" noTextEdit="1"/>
              </p:cNvSpPr>
              <p:nvPr/>
            </p:nvSpPr>
            <p:spPr>
              <a:xfrm>
                <a:off x="9423404" y="3171304"/>
                <a:ext cx="539278" cy="443391"/>
              </a:xfrm>
              <a:prstGeom prst="rect">
                <a:avLst/>
              </a:prstGeom>
              <a:blipFill rotWithShape="0">
                <a:blip r:embed="rId11"/>
                <a:stretch>
                  <a:fillRect r="-6818" b="-2740"/>
                </a:stretch>
              </a:blipFill>
            </p:spPr>
            <p:txBody>
              <a:bodyPr/>
              <a:lstStyle/>
              <a:p>
                <a:r>
                  <a:rPr lang="en-US">
                    <a:noFill/>
                  </a:rPr>
                  <a:t> </a:t>
                </a:r>
              </a:p>
            </p:txBody>
          </p:sp>
        </mc:Fallback>
      </mc:AlternateContent>
      <p:sp>
        <p:nvSpPr>
          <p:cNvPr id="76" name="Oval 75"/>
          <p:cNvSpPr/>
          <p:nvPr/>
        </p:nvSpPr>
        <p:spPr>
          <a:xfrm rot="863416">
            <a:off x="7977866" y="2864988"/>
            <a:ext cx="793638" cy="107695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7" name="TextBox 76"/>
              <p:cNvSpPr txBox="1"/>
              <p:nvPr/>
            </p:nvSpPr>
            <p:spPr>
              <a:xfrm>
                <a:off x="8299094" y="2488369"/>
                <a:ext cx="539278" cy="442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b="1" i="1" smtClean="0">
                              <a:solidFill>
                                <a:srgbClr val="FF0000"/>
                              </a:solidFill>
                              <a:latin typeface="Cambria Math" charset="0"/>
                            </a:rPr>
                            <m:t>𝟐</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77" name="TextBox 76"/>
              <p:cNvSpPr txBox="1">
                <a:spLocks noRot="1" noChangeAspect="1" noMove="1" noResize="1" noEditPoints="1" noAdjustHandles="1" noChangeArrowheads="1" noChangeShapeType="1" noTextEdit="1"/>
              </p:cNvSpPr>
              <p:nvPr/>
            </p:nvSpPr>
            <p:spPr>
              <a:xfrm>
                <a:off x="8299094" y="2488369"/>
                <a:ext cx="539278" cy="442044"/>
              </a:xfrm>
              <a:prstGeom prst="rect">
                <a:avLst/>
              </a:prstGeom>
              <a:blipFill rotWithShape="0">
                <a:blip r:embed="rId12"/>
                <a:stretch>
                  <a:fillRect r="-8989" b="-2740"/>
                </a:stretch>
              </a:blipFill>
            </p:spPr>
            <p:txBody>
              <a:bodyPr/>
              <a:lstStyle/>
              <a:p>
                <a:r>
                  <a:rPr lang="en-US">
                    <a:noFill/>
                  </a:rPr>
                  <a:t> </a:t>
                </a:r>
              </a:p>
            </p:txBody>
          </p:sp>
        </mc:Fallback>
      </mc:AlternateContent>
      <p:sp>
        <p:nvSpPr>
          <p:cNvPr id="78" name="Oval 77"/>
          <p:cNvSpPr/>
          <p:nvPr/>
        </p:nvSpPr>
        <p:spPr>
          <a:xfrm rot="863416">
            <a:off x="6410878" y="2693014"/>
            <a:ext cx="1313086" cy="2014447"/>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9" name="TextBox 78"/>
              <p:cNvSpPr txBox="1"/>
              <p:nvPr/>
            </p:nvSpPr>
            <p:spPr>
              <a:xfrm>
                <a:off x="6720840" y="3044016"/>
                <a:ext cx="539278" cy="442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altLang="zh-CN" b="1" i="1" smtClean="0">
                              <a:solidFill>
                                <a:srgbClr val="00B050"/>
                              </a:solidFill>
                              <a:latin typeface="Cambria Math" charset="0"/>
                            </a:rPr>
                            <m:t>𝟏</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6720840" y="3044016"/>
                <a:ext cx="539278" cy="442044"/>
              </a:xfrm>
              <a:prstGeom prst="rect">
                <a:avLst/>
              </a:prstGeom>
              <a:blipFill rotWithShape="0">
                <a:blip r:embed="rId8"/>
                <a:stretch>
                  <a:fillRect r="-6818" b="-2740"/>
                </a:stretch>
              </a:blipFill>
            </p:spPr>
            <p:txBody>
              <a:bodyPr/>
              <a:lstStyle/>
              <a:p>
                <a:r>
                  <a:rPr lang="en-US">
                    <a:noFill/>
                  </a:rPr>
                  <a:t> </a:t>
                </a:r>
              </a:p>
            </p:txBody>
          </p:sp>
        </mc:Fallback>
      </mc:AlternateContent>
      <p:sp>
        <p:nvSpPr>
          <p:cNvPr id="80" name="Oval 79"/>
          <p:cNvSpPr/>
          <p:nvPr/>
        </p:nvSpPr>
        <p:spPr>
          <a:xfrm rot="863416">
            <a:off x="9991632" y="3351669"/>
            <a:ext cx="962649" cy="1878717"/>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81" name="TextBox 80"/>
              <p:cNvSpPr txBox="1"/>
              <p:nvPr/>
            </p:nvSpPr>
            <p:spPr>
              <a:xfrm>
                <a:off x="8720857" y="5196052"/>
                <a:ext cx="539278" cy="4454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altLang="zh-CN" b="1" i="1" smtClean="0">
                              <a:solidFill>
                                <a:srgbClr val="FF0000"/>
                              </a:solidFill>
                              <a:latin typeface="Cambria Math" charset="0"/>
                            </a:rPr>
                            <m:t>𝟓</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8720857" y="5196052"/>
                <a:ext cx="539278" cy="445443"/>
              </a:xfrm>
              <a:prstGeom prst="rect">
                <a:avLst/>
              </a:prstGeom>
              <a:blipFill rotWithShape="0">
                <a:blip r:embed="rId9"/>
                <a:stretch>
                  <a:fillRect r="-9091" b="-4110"/>
                </a:stretch>
              </a:blipFill>
            </p:spPr>
            <p:txBody>
              <a:bodyPr/>
              <a:lstStyle/>
              <a:p>
                <a:r>
                  <a:rPr lang="en-US">
                    <a:noFill/>
                  </a:rPr>
                  <a:t> </a:t>
                </a:r>
              </a:p>
            </p:txBody>
          </p:sp>
        </mc:Fallback>
      </mc:AlternateContent>
      <p:sp>
        <p:nvSpPr>
          <p:cNvPr id="82" name="Oval 81"/>
          <p:cNvSpPr/>
          <p:nvPr/>
        </p:nvSpPr>
        <p:spPr>
          <a:xfrm rot="863416">
            <a:off x="8600417" y="5176803"/>
            <a:ext cx="789023" cy="1025983"/>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83" name="TextBox 82"/>
              <p:cNvSpPr txBox="1"/>
              <p:nvPr/>
            </p:nvSpPr>
            <p:spPr>
              <a:xfrm>
                <a:off x="10349864" y="3417579"/>
                <a:ext cx="539278" cy="44172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altLang="zh-CN" b="1" i="1" smtClean="0">
                              <a:solidFill>
                                <a:srgbClr val="FF0000"/>
                              </a:solidFill>
                              <a:latin typeface="Cambria Math" charset="0"/>
                            </a:rPr>
                            <m:t>𝟒</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10349864" y="3417579"/>
                <a:ext cx="539278" cy="441724"/>
              </a:xfrm>
              <a:prstGeom prst="rect">
                <a:avLst/>
              </a:prstGeom>
              <a:blipFill rotWithShape="0">
                <a:blip r:embed="rId13"/>
                <a:stretch>
                  <a:fillRect r="-9091" b="-2778"/>
                </a:stretch>
              </a:blipFill>
            </p:spPr>
            <p:txBody>
              <a:bodyPr/>
              <a:lstStyle/>
              <a:p>
                <a:r>
                  <a:rPr lang="en-US">
                    <a:noFill/>
                  </a:rPr>
                  <a:t> </a:t>
                </a:r>
              </a:p>
            </p:txBody>
          </p:sp>
        </mc:Fallback>
      </mc:AlternateContent>
      <p:sp>
        <p:nvSpPr>
          <p:cNvPr id="84" name="TextBox 83"/>
          <p:cNvSpPr txBox="1"/>
          <p:nvPr/>
        </p:nvSpPr>
        <p:spPr>
          <a:xfrm>
            <a:off x="6947700" y="5651281"/>
            <a:ext cx="366455" cy="369332"/>
          </a:xfrm>
          <a:prstGeom prst="rect">
            <a:avLst/>
          </a:prstGeom>
          <a:noFill/>
        </p:spPr>
        <p:txBody>
          <a:bodyPr wrap="square" rtlCol="0">
            <a:spAutoFit/>
          </a:bodyPr>
          <a:lstStyle/>
          <a:p>
            <a:r>
              <a:rPr lang="en-US"/>
              <a:t>0</a:t>
            </a:r>
            <a:endParaRPr lang="en-US" dirty="0"/>
          </a:p>
        </p:txBody>
      </p:sp>
      <p:sp>
        <p:nvSpPr>
          <p:cNvPr id="85" name="Right Arrow 84"/>
          <p:cNvSpPr/>
          <p:nvPr/>
        </p:nvSpPr>
        <p:spPr>
          <a:xfrm>
            <a:off x="5668977" y="5167017"/>
            <a:ext cx="672593" cy="341124"/>
          </a:xfrm>
          <a:prstGeom prst="rightArrow">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7017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9" name="Oval 38"/>
              <p:cNvSpPr/>
              <p:nvPr/>
            </p:nvSpPr>
            <p:spPr>
              <a:xfrm>
                <a:off x="4917319" y="728776"/>
                <a:ext cx="603899" cy="36502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1" i="1" smtClean="0">
                          <a:solidFill>
                            <a:srgbClr val="00B050"/>
                          </a:solidFill>
                          <a:latin typeface="Cambria Math" charset="0"/>
                        </a:rPr>
                        <m:t>…</m:t>
                      </m:r>
                    </m:oMath>
                  </m:oMathPara>
                </a14:m>
                <a:endParaRPr lang="en-US" b="1" dirty="0">
                  <a:solidFill>
                    <a:srgbClr val="00B050"/>
                  </a:solidFill>
                </a:endParaRPr>
              </a:p>
            </p:txBody>
          </p:sp>
        </mc:Choice>
        <mc:Fallback xmlns="">
          <p:sp>
            <p:nvSpPr>
              <p:cNvPr id="39" name="Oval 38"/>
              <p:cNvSpPr>
                <a:spLocks noRot="1" noChangeAspect="1" noMove="1" noResize="1" noEditPoints="1" noAdjustHandles="1" noChangeArrowheads="1" noChangeShapeType="1" noTextEdit="1"/>
              </p:cNvSpPr>
              <p:nvPr/>
            </p:nvSpPr>
            <p:spPr>
              <a:xfrm>
                <a:off x="4917319" y="728776"/>
                <a:ext cx="603899" cy="365020"/>
              </a:xfrm>
              <a:prstGeom prst="ellipse">
                <a:avLst/>
              </a:prstGeom>
              <a:blipFill rotWithShape="0">
                <a:blip r:embed="rId3"/>
                <a:stretch>
                  <a:fillRect/>
                </a:stretch>
              </a:blipFill>
              <a:ln w="12700">
                <a:solidFill>
                  <a:schemeClr val="tx1"/>
                </a:solidFill>
              </a:ln>
            </p:spPr>
            <p:txBody>
              <a:bodyPr/>
              <a:lstStyle/>
              <a:p>
                <a:r>
                  <a:rPr lang="en-US">
                    <a:noFill/>
                  </a:rPr>
                  <a:t> </a:t>
                </a:r>
              </a:p>
            </p:txBody>
          </p:sp>
        </mc:Fallback>
      </mc:AlternateContent>
      <p:sp>
        <p:nvSpPr>
          <p:cNvPr id="40" name="Oval 39"/>
          <p:cNvSpPr/>
          <p:nvPr/>
        </p:nvSpPr>
        <p:spPr>
          <a:xfrm rot="4508003">
            <a:off x="4898558" y="-115769"/>
            <a:ext cx="1189472" cy="1599457"/>
          </a:xfrm>
          <a:prstGeom prst="ellipse">
            <a:avLst/>
          </a:prstGeom>
          <a:noFill/>
          <a:ln w="254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mc:AlternateContent xmlns:mc="http://schemas.openxmlformats.org/markup-compatibility/2006" xmlns:a14="http://schemas.microsoft.com/office/drawing/2010/main">
        <mc:Choice Requires="a14">
          <p:sp>
            <p:nvSpPr>
              <p:cNvPr id="41" name="TextBox 40"/>
              <p:cNvSpPr txBox="1"/>
              <p:nvPr/>
            </p:nvSpPr>
            <p:spPr>
              <a:xfrm>
                <a:off x="5451197" y="147454"/>
                <a:ext cx="539278" cy="4784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sSub>
                            <m:sSubPr>
                              <m:ctrlPr>
                                <a:rPr lang="en-US" b="1" i="1" smtClean="0">
                                  <a:solidFill>
                                    <a:srgbClr val="00B050"/>
                                  </a:solidFill>
                                  <a:latin typeface="Cambria Math" panose="02040503050406030204" pitchFamily="18" charset="0"/>
                                </a:rPr>
                              </m:ctrlPr>
                            </m:sSubPr>
                            <m:e>
                              <m:r>
                                <a:rPr lang="en-US" b="1" i="1" smtClean="0">
                                  <a:solidFill>
                                    <a:srgbClr val="00B050"/>
                                  </a:solidFill>
                                  <a:latin typeface="Cambria Math" charset="0"/>
                                </a:rPr>
                                <m:t>𝒌</m:t>
                              </m:r>
                            </m:e>
                            <m:sub>
                              <m:r>
                                <a:rPr lang="en-US" b="1" i="1" smtClean="0">
                                  <a:solidFill>
                                    <a:srgbClr val="00B050"/>
                                  </a:solidFill>
                                  <a:latin typeface="Cambria Math" charset="0"/>
                                </a:rPr>
                                <m:t>𝒓</m:t>
                              </m:r>
                            </m:sub>
                          </m:sSub>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5451197" y="147454"/>
                <a:ext cx="539278" cy="478464"/>
              </a:xfrm>
              <a:prstGeom prst="rect">
                <a:avLst/>
              </a:prstGeom>
              <a:blipFill rotWithShape="0">
                <a:blip r:embed="rId4"/>
                <a:stretch>
                  <a:fillRect r="-674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Oval 41"/>
              <p:cNvSpPr/>
              <p:nvPr/>
            </p:nvSpPr>
            <p:spPr>
              <a:xfrm>
                <a:off x="4911958" y="2289313"/>
                <a:ext cx="603899" cy="36502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charset="0"/>
                        </a:rPr>
                        <m:t>…</m:t>
                      </m:r>
                    </m:oMath>
                  </m:oMathPara>
                </a14:m>
                <a:endParaRPr lang="en-US" b="1" dirty="0">
                  <a:solidFill>
                    <a:srgbClr val="FF0000"/>
                  </a:solidFill>
                </a:endParaRPr>
              </a:p>
            </p:txBody>
          </p:sp>
        </mc:Choice>
        <mc:Fallback xmlns="">
          <p:sp>
            <p:nvSpPr>
              <p:cNvPr id="42" name="Oval 41"/>
              <p:cNvSpPr>
                <a:spLocks noRot="1" noChangeAspect="1" noMove="1" noResize="1" noEditPoints="1" noAdjustHandles="1" noChangeArrowheads="1" noChangeShapeType="1" noTextEdit="1"/>
              </p:cNvSpPr>
              <p:nvPr/>
            </p:nvSpPr>
            <p:spPr>
              <a:xfrm>
                <a:off x="4911958" y="2289313"/>
                <a:ext cx="603899" cy="365020"/>
              </a:xfrm>
              <a:prstGeom prst="ellipse">
                <a:avLst/>
              </a:prstGeom>
              <a:blipFill rotWithShape="0">
                <a:blip r:embed="rId5"/>
                <a:stretch>
                  <a:fillRect/>
                </a:stretch>
              </a:blipFill>
              <a:ln w="12700">
                <a:solidFill>
                  <a:schemeClr val="tx1"/>
                </a:solidFill>
              </a:ln>
            </p:spPr>
            <p:txBody>
              <a:bodyPr/>
              <a:lstStyle/>
              <a:p>
                <a:r>
                  <a:rPr lang="en-US">
                    <a:noFill/>
                  </a:rPr>
                  <a:t> </a:t>
                </a:r>
              </a:p>
            </p:txBody>
          </p:sp>
        </mc:Fallback>
      </mc:AlternateContent>
      <p:sp>
        <p:nvSpPr>
          <p:cNvPr id="43" name="Oval 42"/>
          <p:cNvSpPr/>
          <p:nvPr/>
        </p:nvSpPr>
        <p:spPr>
          <a:xfrm rot="4508003">
            <a:off x="4861214" y="1349807"/>
            <a:ext cx="1163340" cy="1564076"/>
          </a:xfrm>
          <a:prstGeom prst="ellipse">
            <a:avLst/>
          </a:prstGeom>
          <a:noFill/>
          <a:ln w="254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mc:AlternateContent xmlns:mc="http://schemas.openxmlformats.org/markup-compatibility/2006" xmlns:a14="http://schemas.microsoft.com/office/drawing/2010/main">
        <mc:Choice Requires="a14">
          <p:sp>
            <p:nvSpPr>
              <p:cNvPr id="44" name="TextBox 43"/>
              <p:cNvSpPr txBox="1"/>
              <p:nvPr/>
            </p:nvSpPr>
            <p:spPr>
              <a:xfrm>
                <a:off x="5343447" y="1555304"/>
                <a:ext cx="539278" cy="47955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sSub>
                            <m:sSubPr>
                              <m:ctrlPr>
                                <a:rPr lang="en-US" b="1" i="1" smtClean="0">
                                  <a:solidFill>
                                    <a:srgbClr val="FF0000"/>
                                  </a:solidFill>
                                  <a:latin typeface="Cambria Math" panose="02040503050406030204" pitchFamily="18" charset="0"/>
                                </a:rPr>
                              </m:ctrlPr>
                            </m:sSubPr>
                            <m:e>
                              <m:r>
                                <a:rPr lang="en-US" b="1" i="1" smtClean="0">
                                  <a:solidFill>
                                    <a:srgbClr val="FF0000"/>
                                  </a:solidFill>
                                  <a:latin typeface="Cambria Math" charset="0"/>
                                </a:rPr>
                                <m:t>𝒌</m:t>
                              </m:r>
                            </m:e>
                            <m:sub>
                              <m:r>
                                <a:rPr lang="en-US" b="1" i="1" smtClean="0">
                                  <a:solidFill>
                                    <a:srgbClr val="FF0000"/>
                                  </a:solidFill>
                                  <a:latin typeface="Cambria Math" charset="0"/>
                                </a:rPr>
                                <m:t>𝒔</m:t>
                              </m:r>
                            </m:sub>
                          </m:sSub>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5343447" y="1555304"/>
                <a:ext cx="539278" cy="479555"/>
              </a:xfrm>
              <a:prstGeom prst="rect">
                <a:avLst/>
              </a:prstGeom>
              <a:blipFill rotWithShape="0">
                <a:blip r:embed="rId6"/>
                <a:stretch>
                  <a:fillRect r="-9091"/>
                </a:stretch>
              </a:blipFill>
            </p:spPr>
            <p:txBody>
              <a:bodyPr/>
              <a:lstStyle/>
              <a:p>
                <a:r>
                  <a:rPr lang="en-US">
                    <a:noFill/>
                  </a:rPr>
                  <a:t> </a:t>
                </a:r>
              </a:p>
            </p:txBody>
          </p:sp>
        </mc:Fallback>
      </mc:AlternateContent>
      <p:cxnSp>
        <p:nvCxnSpPr>
          <p:cNvPr id="45" name="Curved Connector 44"/>
          <p:cNvCxnSpPr/>
          <p:nvPr/>
        </p:nvCxnSpPr>
        <p:spPr>
          <a:xfrm flipH="1">
            <a:off x="5871829" y="945336"/>
            <a:ext cx="275927" cy="647095"/>
          </a:xfrm>
          <a:prstGeom prst="curvedConnector3">
            <a:avLst>
              <a:gd name="adj1" fmla="val -61202"/>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6" name="矩形 2">
            <a:hlinkClick r:id="" action="ppaction://noaction"/>
          </p:cNvPr>
          <p:cNvSpPr/>
          <p:nvPr/>
        </p:nvSpPr>
        <p:spPr>
          <a:xfrm>
            <a:off x="55131" y="34151"/>
            <a:ext cx="3717558" cy="476672"/>
          </a:xfrm>
          <a:prstGeom prst="rect">
            <a:avLst/>
          </a:prstGeom>
          <a:solidFill>
            <a:schemeClr val="bg1"/>
          </a:solidFill>
          <a:ln w="9525" cap="flat" cmpd="sng" algn="ctr">
            <a:noFill/>
            <a:prstDash val="soli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a:defRPr/>
            </a:pPr>
            <a:r>
              <a:rPr lang="en-US" altLang="zh-CN"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rPr>
              <a:t>Learning Operator</a:t>
            </a:r>
            <a:endParaRPr lang="zh-CN" altLang="en-US" sz="2400" b="1" kern="0" dirty="0">
              <a:ln w="22225">
                <a:noFill/>
                <a:prstDash val="solid"/>
              </a:ln>
              <a:solidFill>
                <a:srgbClr val="5B9BD5">
                  <a:lumMod val="75000"/>
                </a:srgbClr>
              </a:solidFill>
              <a:latin typeface="Arial Black" panose="020B0A04020102020204" pitchFamily="34" charset="0"/>
              <a:ea typeface="宋体" panose="02010600030101010101" pitchFamily="2" charset="-122"/>
            </a:endParaRPr>
          </a:p>
        </p:txBody>
      </p:sp>
      <p:sp>
        <p:nvSpPr>
          <p:cNvPr id="47" name="Oval 46"/>
          <p:cNvSpPr/>
          <p:nvPr/>
        </p:nvSpPr>
        <p:spPr>
          <a:xfrm>
            <a:off x="2042705" y="5999913"/>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48" name="Straight Arrow Connector 47"/>
          <p:cNvCxnSpPr/>
          <p:nvPr/>
        </p:nvCxnSpPr>
        <p:spPr>
          <a:xfrm flipH="1" flipV="1">
            <a:off x="1720839" y="5034278"/>
            <a:ext cx="412311" cy="99619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2597844" y="3323334"/>
            <a:ext cx="503419" cy="160829"/>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644842" y="3462803"/>
            <a:ext cx="527602" cy="50088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4635570" y="3921474"/>
            <a:ext cx="576533" cy="16103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a:off x="4280801" y="5208247"/>
            <a:ext cx="601148" cy="93801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flipV="1">
            <a:off x="2233140" y="6095131"/>
            <a:ext cx="1305168" cy="23511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rot="863416">
            <a:off x="3981948" y="3872543"/>
            <a:ext cx="676173" cy="955678"/>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55" name="TextBox 54"/>
              <p:cNvSpPr txBox="1"/>
              <p:nvPr/>
            </p:nvSpPr>
            <p:spPr>
              <a:xfrm>
                <a:off x="4327143" y="3529722"/>
                <a:ext cx="539278" cy="4433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b="1" i="1" smtClean="0">
                              <a:solidFill>
                                <a:srgbClr val="00B050"/>
                              </a:solidFill>
                              <a:latin typeface="Cambria Math" charset="0"/>
                            </a:rPr>
                            <m:t>𝟑</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55" name="TextBox 54"/>
              <p:cNvSpPr txBox="1">
                <a:spLocks noRot="1" noChangeAspect="1" noMove="1" noResize="1" noEditPoints="1" noAdjustHandles="1" noChangeArrowheads="1" noChangeShapeType="1" noTextEdit="1"/>
              </p:cNvSpPr>
              <p:nvPr/>
            </p:nvSpPr>
            <p:spPr>
              <a:xfrm>
                <a:off x="4327143" y="3529722"/>
                <a:ext cx="539278" cy="443391"/>
              </a:xfrm>
              <a:prstGeom prst="rect">
                <a:avLst/>
              </a:prstGeom>
              <a:blipFill rotWithShape="0">
                <a:blip r:embed="rId7"/>
                <a:stretch>
                  <a:fillRect r="-6818" b="-2740"/>
                </a:stretch>
              </a:blipFill>
            </p:spPr>
            <p:txBody>
              <a:bodyPr/>
              <a:lstStyle/>
              <a:p>
                <a:r>
                  <a:rPr lang="en-US">
                    <a:noFill/>
                  </a:rPr>
                  <a:t> </a:t>
                </a:r>
              </a:p>
            </p:txBody>
          </p:sp>
        </mc:Fallback>
      </mc:AlternateContent>
      <p:sp>
        <p:nvSpPr>
          <p:cNvPr id="57" name="Oval 56"/>
          <p:cNvSpPr/>
          <p:nvPr/>
        </p:nvSpPr>
        <p:spPr>
          <a:xfrm rot="863416">
            <a:off x="2881605" y="3223406"/>
            <a:ext cx="793638" cy="107695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7" name="TextBox 76"/>
              <p:cNvSpPr txBox="1"/>
              <p:nvPr/>
            </p:nvSpPr>
            <p:spPr>
              <a:xfrm>
                <a:off x="3211320" y="2860198"/>
                <a:ext cx="539278" cy="442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b="1" i="1" smtClean="0">
                              <a:solidFill>
                                <a:srgbClr val="FF0000"/>
                              </a:solidFill>
                              <a:latin typeface="Cambria Math" charset="0"/>
                            </a:rPr>
                            <m:t>𝟐</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77" name="TextBox 76"/>
              <p:cNvSpPr txBox="1">
                <a:spLocks noRot="1" noChangeAspect="1" noMove="1" noResize="1" noEditPoints="1" noAdjustHandles="1" noChangeArrowheads="1" noChangeShapeType="1" noTextEdit="1"/>
              </p:cNvSpPr>
              <p:nvPr/>
            </p:nvSpPr>
            <p:spPr>
              <a:xfrm>
                <a:off x="3211320" y="2860198"/>
                <a:ext cx="539278" cy="442044"/>
              </a:xfrm>
              <a:prstGeom prst="rect">
                <a:avLst/>
              </a:prstGeom>
              <a:blipFill rotWithShape="0">
                <a:blip r:embed="rId8"/>
                <a:stretch>
                  <a:fillRect r="-9091" b="-2740"/>
                </a:stretch>
              </a:blipFill>
            </p:spPr>
            <p:txBody>
              <a:bodyPr/>
              <a:lstStyle/>
              <a:p>
                <a:r>
                  <a:rPr lang="en-US">
                    <a:noFill/>
                  </a:rPr>
                  <a:t> </a:t>
                </a:r>
              </a:p>
            </p:txBody>
          </p:sp>
        </mc:Fallback>
      </mc:AlternateContent>
      <p:sp>
        <p:nvSpPr>
          <p:cNvPr id="78" name="Oval 77"/>
          <p:cNvSpPr/>
          <p:nvPr/>
        </p:nvSpPr>
        <p:spPr>
          <a:xfrm rot="863416">
            <a:off x="1314617" y="3051432"/>
            <a:ext cx="1313086" cy="2014447"/>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9" name="TextBox 78"/>
              <p:cNvSpPr txBox="1"/>
              <p:nvPr/>
            </p:nvSpPr>
            <p:spPr>
              <a:xfrm>
                <a:off x="1624579" y="3402434"/>
                <a:ext cx="539278" cy="442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altLang="zh-CN" b="1" i="1" smtClean="0">
                              <a:solidFill>
                                <a:srgbClr val="00B050"/>
                              </a:solidFill>
                              <a:latin typeface="Cambria Math" charset="0"/>
                            </a:rPr>
                            <m:t>𝟏</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1624579" y="3402434"/>
                <a:ext cx="539278" cy="442044"/>
              </a:xfrm>
              <a:prstGeom prst="rect">
                <a:avLst/>
              </a:prstGeom>
              <a:blipFill rotWithShape="0">
                <a:blip r:embed="rId9"/>
                <a:stretch>
                  <a:fillRect r="-6742" b="-2740"/>
                </a:stretch>
              </a:blipFill>
            </p:spPr>
            <p:txBody>
              <a:bodyPr/>
              <a:lstStyle/>
              <a:p>
                <a:r>
                  <a:rPr lang="en-US">
                    <a:noFill/>
                  </a:rPr>
                  <a:t> </a:t>
                </a:r>
              </a:p>
            </p:txBody>
          </p:sp>
        </mc:Fallback>
      </mc:AlternateContent>
      <p:sp>
        <p:nvSpPr>
          <p:cNvPr id="80" name="Oval 79"/>
          <p:cNvSpPr/>
          <p:nvPr/>
        </p:nvSpPr>
        <p:spPr>
          <a:xfrm rot="863416">
            <a:off x="4895371" y="3710087"/>
            <a:ext cx="962649" cy="1878717"/>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81" name="TextBox 80"/>
              <p:cNvSpPr txBox="1"/>
              <p:nvPr/>
            </p:nvSpPr>
            <p:spPr>
              <a:xfrm>
                <a:off x="3624596" y="5554470"/>
                <a:ext cx="539278" cy="4454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altLang="zh-CN" b="1" i="1" smtClean="0">
                              <a:solidFill>
                                <a:srgbClr val="FF0000"/>
                              </a:solidFill>
                              <a:latin typeface="Cambria Math" charset="0"/>
                            </a:rPr>
                            <m:t>𝟓</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3624596" y="5554470"/>
                <a:ext cx="539278" cy="445443"/>
              </a:xfrm>
              <a:prstGeom prst="rect">
                <a:avLst/>
              </a:prstGeom>
              <a:blipFill rotWithShape="0">
                <a:blip r:embed="rId10"/>
                <a:stretch>
                  <a:fillRect r="-9091" b="-4110"/>
                </a:stretch>
              </a:blipFill>
            </p:spPr>
            <p:txBody>
              <a:bodyPr/>
              <a:lstStyle/>
              <a:p>
                <a:r>
                  <a:rPr lang="en-US">
                    <a:noFill/>
                  </a:rPr>
                  <a:t> </a:t>
                </a:r>
              </a:p>
            </p:txBody>
          </p:sp>
        </mc:Fallback>
      </mc:AlternateContent>
      <p:sp>
        <p:nvSpPr>
          <p:cNvPr id="82" name="Oval 81"/>
          <p:cNvSpPr/>
          <p:nvPr/>
        </p:nvSpPr>
        <p:spPr>
          <a:xfrm rot="863416">
            <a:off x="3504156" y="5535221"/>
            <a:ext cx="789023" cy="1025983"/>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83" name="TextBox 82"/>
              <p:cNvSpPr txBox="1"/>
              <p:nvPr/>
            </p:nvSpPr>
            <p:spPr>
              <a:xfrm>
                <a:off x="5253603" y="3775997"/>
                <a:ext cx="539278" cy="44172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altLang="zh-CN" b="1" i="1" smtClean="0">
                              <a:solidFill>
                                <a:srgbClr val="FF0000"/>
                              </a:solidFill>
                              <a:latin typeface="Cambria Math" charset="0"/>
                            </a:rPr>
                            <m:t>𝟒</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5253603" y="3775997"/>
                <a:ext cx="539278" cy="441724"/>
              </a:xfrm>
              <a:prstGeom prst="rect">
                <a:avLst/>
              </a:prstGeom>
              <a:blipFill rotWithShape="0">
                <a:blip r:embed="rId11"/>
                <a:stretch>
                  <a:fillRect r="-9091" b="-2740"/>
                </a:stretch>
              </a:blipFill>
            </p:spPr>
            <p:txBody>
              <a:bodyPr/>
              <a:lstStyle/>
              <a:p>
                <a:r>
                  <a:rPr lang="en-US">
                    <a:noFill/>
                  </a:rPr>
                  <a:t> </a:t>
                </a:r>
              </a:p>
            </p:txBody>
          </p:sp>
        </mc:Fallback>
      </mc:AlternateContent>
      <p:sp>
        <p:nvSpPr>
          <p:cNvPr id="84" name="TextBox 83"/>
          <p:cNvSpPr txBox="1"/>
          <p:nvPr/>
        </p:nvSpPr>
        <p:spPr>
          <a:xfrm>
            <a:off x="1851439" y="6009699"/>
            <a:ext cx="366455" cy="369332"/>
          </a:xfrm>
          <a:prstGeom prst="rect">
            <a:avLst/>
          </a:prstGeom>
          <a:noFill/>
        </p:spPr>
        <p:txBody>
          <a:bodyPr wrap="square" rtlCol="0">
            <a:spAutoFit/>
          </a:bodyPr>
          <a:lstStyle/>
          <a:p>
            <a:r>
              <a:rPr lang="en-US"/>
              <a:t>0</a:t>
            </a:r>
            <a:endParaRPr lang="en-US" dirty="0"/>
          </a:p>
        </p:txBody>
      </p:sp>
      <p:sp>
        <p:nvSpPr>
          <p:cNvPr id="85" name="Oval 84"/>
          <p:cNvSpPr/>
          <p:nvPr/>
        </p:nvSpPr>
        <p:spPr>
          <a:xfrm>
            <a:off x="7034184" y="5999913"/>
            <a:ext cx="190435" cy="19043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86" name="Straight Arrow Connector 85"/>
          <p:cNvCxnSpPr/>
          <p:nvPr/>
        </p:nvCxnSpPr>
        <p:spPr>
          <a:xfrm flipH="1" flipV="1">
            <a:off x="6712318" y="5034278"/>
            <a:ext cx="412311" cy="99619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V="1">
            <a:off x="7235316" y="4618251"/>
            <a:ext cx="1760662" cy="245650"/>
          </a:xfrm>
          <a:prstGeom prst="straightConnector1">
            <a:avLst/>
          </a:prstGeom>
          <a:ln w="12700">
            <a:solidFill>
              <a:srgbClr val="00B0F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flipH="1" flipV="1">
            <a:off x="8654272" y="3860501"/>
            <a:ext cx="329762" cy="405858"/>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8549907" y="3383921"/>
            <a:ext cx="2051722" cy="355638"/>
          </a:xfrm>
          <a:prstGeom prst="straightConnector1">
            <a:avLst/>
          </a:prstGeom>
          <a:ln w="127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H="1">
            <a:off x="9272280" y="5208247"/>
            <a:ext cx="601148" cy="93801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H="1" flipV="1">
            <a:off x="7224619" y="6095131"/>
            <a:ext cx="1305168" cy="23511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 name="Oval 91"/>
          <p:cNvSpPr/>
          <p:nvPr/>
        </p:nvSpPr>
        <p:spPr>
          <a:xfrm rot="863416">
            <a:off x="8973427" y="3872543"/>
            <a:ext cx="676173" cy="955678"/>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5" name="TextBox 94"/>
              <p:cNvSpPr txBox="1"/>
              <p:nvPr/>
            </p:nvSpPr>
            <p:spPr>
              <a:xfrm>
                <a:off x="9318622" y="3529722"/>
                <a:ext cx="539278" cy="4433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b="1" i="1" smtClean="0">
                              <a:solidFill>
                                <a:srgbClr val="00B050"/>
                              </a:solidFill>
                              <a:latin typeface="Cambria Math" charset="0"/>
                            </a:rPr>
                            <m:t>𝟑</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95" name="TextBox 94"/>
              <p:cNvSpPr txBox="1">
                <a:spLocks noRot="1" noChangeAspect="1" noMove="1" noResize="1" noEditPoints="1" noAdjustHandles="1" noChangeArrowheads="1" noChangeShapeType="1" noTextEdit="1"/>
              </p:cNvSpPr>
              <p:nvPr/>
            </p:nvSpPr>
            <p:spPr>
              <a:xfrm>
                <a:off x="9318622" y="3529722"/>
                <a:ext cx="539278" cy="443391"/>
              </a:xfrm>
              <a:prstGeom prst="rect">
                <a:avLst/>
              </a:prstGeom>
              <a:blipFill rotWithShape="0">
                <a:blip r:embed="rId7"/>
                <a:stretch>
                  <a:fillRect r="-6818" b="-2740"/>
                </a:stretch>
              </a:blipFill>
            </p:spPr>
            <p:txBody>
              <a:bodyPr/>
              <a:lstStyle/>
              <a:p>
                <a:r>
                  <a:rPr lang="en-US">
                    <a:noFill/>
                  </a:rPr>
                  <a:t> </a:t>
                </a:r>
              </a:p>
            </p:txBody>
          </p:sp>
        </mc:Fallback>
      </mc:AlternateContent>
      <p:sp>
        <p:nvSpPr>
          <p:cNvPr id="96" name="Oval 95"/>
          <p:cNvSpPr/>
          <p:nvPr/>
        </p:nvSpPr>
        <p:spPr>
          <a:xfrm rot="863416">
            <a:off x="7873084" y="3223406"/>
            <a:ext cx="793638" cy="107695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7" name="TextBox 96"/>
              <p:cNvSpPr txBox="1"/>
              <p:nvPr/>
            </p:nvSpPr>
            <p:spPr>
              <a:xfrm>
                <a:off x="8222132" y="2868215"/>
                <a:ext cx="539278" cy="442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b="1" i="1" smtClean="0">
                              <a:solidFill>
                                <a:srgbClr val="FF0000"/>
                              </a:solidFill>
                              <a:latin typeface="Cambria Math" charset="0"/>
                            </a:rPr>
                            <m:t>𝟐</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97" name="TextBox 96"/>
              <p:cNvSpPr txBox="1">
                <a:spLocks noRot="1" noChangeAspect="1" noMove="1" noResize="1" noEditPoints="1" noAdjustHandles="1" noChangeArrowheads="1" noChangeShapeType="1" noTextEdit="1"/>
              </p:cNvSpPr>
              <p:nvPr/>
            </p:nvSpPr>
            <p:spPr>
              <a:xfrm>
                <a:off x="8222132" y="2868215"/>
                <a:ext cx="539278" cy="442044"/>
              </a:xfrm>
              <a:prstGeom prst="rect">
                <a:avLst/>
              </a:prstGeom>
              <a:blipFill rotWithShape="0">
                <a:blip r:embed="rId12"/>
                <a:stretch>
                  <a:fillRect r="-9091" b="-2778"/>
                </a:stretch>
              </a:blipFill>
            </p:spPr>
            <p:txBody>
              <a:bodyPr/>
              <a:lstStyle/>
              <a:p>
                <a:r>
                  <a:rPr lang="en-US">
                    <a:noFill/>
                  </a:rPr>
                  <a:t> </a:t>
                </a:r>
              </a:p>
            </p:txBody>
          </p:sp>
        </mc:Fallback>
      </mc:AlternateContent>
      <p:sp>
        <p:nvSpPr>
          <p:cNvPr id="98" name="Oval 97"/>
          <p:cNvSpPr/>
          <p:nvPr/>
        </p:nvSpPr>
        <p:spPr>
          <a:xfrm rot="863416">
            <a:off x="6306096" y="3051432"/>
            <a:ext cx="1313086" cy="2014447"/>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9" name="TextBox 98"/>
              <p:cNvSpPr txBox="1"/>
              <p:nvPr/>
            </p:nvSpPr>
            <p:spPr>
              <a:xfrm>
                <a:off x="6616058" y="3402434"/>
                <a:ext cx="539278" cy="442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00B050"/>
                              </a:solidFill>
                              <a:latin typeface="Cambria Math" panose="02040503050406030204" pitchFamily="18" charset="0"/>
                            </a:rPr>
                          </m:ctrlPr>
                        </m:sSubSupPr>
                        <m:e>
                          <m:r>
                            <a:rPr lang="en-US" b="1" i="1" smtClean="0">
                              <a:solidFill>
                                <a:srgbClr val="00B050"/>
                              </a:solidFill>
                              <a:latin typeface="Cambria Math" charset="0"/>
                            </a:rPr>
                            <m:t>𝑻</m:t>
                          </m:r>
                        </m:e>
                        <m:sub>
                          <m:r>
                            <a:rPr lang="en-US" altLang="zh-CN" b="1" i="1" smtClean="0">
                              <a:solidFill>
                                <a:srgbClr val="00B050"/>
                              </a:solidFill>
                              <a:latin typeface="Cambria Math" charset="0"/>
                            </a:rPr>
                            <m:t>𝟏</m:t>
                          </m:r>
                        </m:sub>
                        <m:sup>
                          <m:r>
                            <a:rPr lang="en-US" b="1" i="1" smtClean="0">
                              <a:solidFill>
                                <a:srgbClr val="00B050"/>
                              </a:solidFill>
                              <a:latin typeface="Cambria Math" charset="0"/>
                            </a:rPr>
                            <m:t>(</m:t>
                          </m:r>
                          <m:r>
                            <a:rPr lang="en-US" b="1" i="1" smtClean="0">
                              <a:solidFill>
                                <a:srgbClr val="00B050"/>
                              </a:solidFill>
                              <a:latin typeface="Cambria Math" charset="0"/>
                            </a:rPr>
                            <m:t>𝑷</m:t>
                          </m:r>
                          <m:r>
                            <a:rPr lang="en-US" b="1" i="1" smtClean="0">
                              <a:solidFill>
                                <a:srgbClr val="00B050"/>
                              </a:solidFill>
                              <a:latin typeface="Cambria Math" charset="0"/>
                            </a:rPr>
                            <m:t>)</m:t>
                          </m:r>
                        </m:sup>
                      </m:sSubSup>
                    </m:oMath>
                  </m:oMathPara>
                </a14:m>
                <a:endParaRPr lang="en-US" b="1" dirty="0">
                  <a:solidFill>
                    <a:srgbClr val="00B050"/>
                  </a:solidFill>
                </a:endParaRPr>
              </a:p>
            </p:txBody>
          </p:sp>
        </mc:Choice>
        <mc:Fallback xmlns="">
          <p:sp>
            <p:nvSpPr>
              <p:cNvPr id="99" name="TextBox 98"/>
              <p:cNvSpPr txBox="1">
                <a:spLocks noRot="1" noChangeAspect="1" noMove="1" noResize="1" noEditPoints="1" noAdjustHandles="1" noChangeArrowheads="1" noChangeShapeType="1" noTextEdit="1"/>
              </p:cNvSpPr>
              <p:nvPr/>
            </p:nvSpPr>
            <p:spPr>
              <a:xfrm>
                <a:off x="6616058" y="3402434"/>
                <a:ext cx="539278" cy="442044"/>
              </a:xfrm>
              <a:prstGeom prst="rect">
                <a:avLst/>
              </a:prstGeom>
              <a:blipFill rotWithShape="0">
                <a:blip r:embed="rId13"/>
                <a:stretch>
                  <a:fillRect r="-6742" b="-2740"/>
                </a:stretch>
              </a:blipFill>
            </p:spPr>
            <p:txBody>
              <a:bodyPr/>
              <a:lstStyle/>
              <a:p>
                <a:r>
                  <a:rPr lang="en-US">
                    <a:noFill/>
                  </a:rPr>
                  <a:t> </a:t>
                </a:r>
              </a:p>
            </p:txBody>
          </p:sp>
        </mc:Fallback>
      </mc:AlternateContent>
      <p:sp>
        <p:nvSpPr>
          <p:cNvPr id="100" name="Oval 99"/>
          <p:cNvSpPr/>
          <p:nvPr/>
        </p:nvSpPr>
        <p:spPr>
          <a:xfrm rot="863416">
            <a:off x="9886850" y="3710087"/>
            <a:ext cx="962649" cy="1878717"/>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01" name="TextBox 100"/>
              <p:cNvSpPr txBox="1"/>
              <p:nvPr/>
            </p:nvSpPr>
            <p:spPr>
              <a:xfrm>
                <a:off x="8616075" y="5554470"/>
                <a:ext cx="539278" cy="4454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altLang="zh-CN" b="1" i="1" smtClean="0">
                              <a:solidFill>
                                <a:srgbClr val="FF0000"/>
                              </a:solidFill>
                              <a:latin typeface="Cambria Math" charset="0"/>
                            </a:rPr>
                            <m:t>𝟓</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101" name="TextBox 100"/>
              <p:cNvSpPr txBox="1">
                <a:spLocks noRot="1" noChangeAspect="1" noMove="1" noResize="1" noEditPoints="1" noAdjustHandles="1" noChangeArrowheads="1" noChangeShapeType="1" noTextEdit="1"/>
              </p:cNvSpPr>
              <p:nvPr/>
            </p:nvSpPr>
            <p:spPr>
              <a:xfrm>
                <a:off x="8616075" y="5554470"/>
                <a:ext cx="539278" cy="445443"/>
              </a:xfrm>
              <a:prstGeom prst="rect">
                <a:avLst/>
              </a:prstGeom>
              <a:blipFill rotWithShape="0">
                <a:blip r:embed="rId14"/>
                <a:stretch>
                  <a:fillRect r="-8989" b="-4110"/>
                </a:stretch>
              </a:blipFill>
            </p:spPr>
            <p:txBody>
              <a:bodyPr/>
              <a:lstStyle/>
              <a:p>
                <a:r>
                  <a:rPr lang="en-US">
                    <a:noFill/>
                  </a:rPr>
                  <a:t> </a:t>
                </a:r>
              </a:p>
            </p:txBody>
          </p:sp>
        </mc:Fallback>
      </mc:AlternateContent>
      <p:sp>
        <p:nvSpPr>
          <p:cNvPr id="102" name="Oval 101"/>
          <p:cNvSpPr/>
          <p:nvPr/>
        </p:nvSpPr>
        <p:spPr>
          <a:xfrm rot="863416">
            <a:off x="8495635" y="5535221"/>
            <a:ext cx="789023" cy="1025983"/>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03" name="TextBox 102"/>
              <p:cNvSpPr txBox="1"/>
              <p:nvPr/>
            </p:nvSpPr>
            <p:spPr>
              <a:xfrm>
                <a:off x="10245082" y="3775997"/>
                <a:ext cx="539278" cy="44172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b="1" i="1" smtClean="0">
                              <a:solidFill>
                                <a:srgbClr val="FF0000"/>
                              </a:solidFill>
                              <a:latin typeface="Cambria Math" panose="02040503050406030204" pitchFamily="18" charset="0"/>
                            </a:rPr>
                          </m:ctrlPr>
                        </m:sSubSupPr>
                        <m:e>
                          <m:r>
                            <a:rPr lang="en-US" b="1" i="1" smtClean="0">
                              <a:solidFill>
                                <a:srgbClr val="FF0000"/>
                              </a:solidFill>
                              <a:latin typeface="Cambria Math" charset="0"/>
                            </a:rPr>
                            <m:t>𝑻</m:t>
                          </m:r>
                        </m:e>
                        <m:sub>
                          <m:r>
                            <a:rPr lang="en-US" altLang="zh-CN" b="1" i="1" smtClean="0">
                              <a:solidFill>
                                <a:srgbClr val="FF0000"/>
                              </a:solidFill>
                              <a:latin typeface="Cambria Math" charset="0"/>
                            </a:rPr>
                            <m:t>𝟒</m:t>
                          </m:r>
                        </m:sub>
                        <m:sup>
                          <m:r>
                            <a:rPr lang="en-US" b="1" i="1" smtClean="0">
                              <a:solidFill>
                                <a:srgbClr val="FF0000"/>
                              </a:solidFill>
                              <a:latin typeface="Cambria Math" charset="0"/>
                            </a:rPr>
                            <m:t>(</m:t>
                          </m:r>
                          <m:r>
                            <a:rPr lang="en-US" b="1" i="1" smtClean="0">
                              <a:solidFill>
                                <a:srgbClr val="FF0000"/>
                              </a:solidFill>
                              <a:latin typeface="Cambria Math" charset="0"/>
                            </a:rPr>
                            <m:t>𝑫</m:t>
                          </m:r>
                          <m:r>
                            <a:rPr lang="en-US" b="1" i="1" smtClean="0">
                              <a:solidFill>
                                <a:srgbClr val="FF0000"/>
                              </a:solidFill>
                              <a:latin typeface="Cambria Math" charset="0"/>
                            </a:rPr>
                            <m:t>)</m:t>
                          </m:r>
                        </m:sup>
                      </m:sSubSup>
                    </m:oMath>
                  </m:oMathPara>
                </a14:m>
                <a:endParaRPr lang="en-US" b="1" dirty="0">
                  <a:solidFill>
                    <a:srgbClr val="FF0000"/>
                  </a:solidFill>
                </a:endParaRPr>
              </a:p>
            </p:txBody>
          </p:sp>
        </mc:Choice>
        <mc:Fallback xmlns="">
          <p:sp>
            <p:nvSpPr>
              <p:cNvPr id="103" name="TextBox 102"/>
              <p:cNvSpPr txBox="1">
                <a:spLocks noRot="1" noChangeAspect="1" noMove="1" noResize="1" noEditPoints="1" noAdjustHandles="1" noChangeArrowheads="1" noChangeShapeType="1" noTextEdit="1"/>
              </p:cNvSpPr>
              <p:nvPr/>
            </p:nvSpPr>
            <p:spPr>
              <a:xfrm>
                <a:off x="10245082" y="3775997"/>
                <a:ext cx="539278" cy="441724"/>
              </a:xfrm>
              <a:prstGeom prst="rect">
                <a:avLst/>
              </a:prstGeom>
              <a:blipFill rotWithShape="0">
                <a:blip r:embed="rId11"/>
                <a:stretch>
                  <a:fillRect r="-9091" b="-2740"/>
                </a:stretch>
              </a:blipFill>
            </p:spPr>
            <p:txBody>
              <a:bodyPr/>
              <a:lstStyle/>
              <a:p>
                <a:r>
                  <a:rPr lang="en-US">
                    <a:noFill/>
                  </a:rPr>
                  <a:t> </a:t>
                </a:r>
              </a:p>
            </p:txBody>
          </p:sp>
        </mc:Fallback>
      </mc:AlternateContent>
      <p:sp>
        <p:nvSpPr>
          <p:cNvPr id="104" name="TextBox 103"/>
          <p:cNvSpPr txBox="1"/>
          <p:nvPr/>
        </p:nvSpPr>
        <p:spPr>
          <a:xfrm>
            <a:off x="6842918" y="6009699"/>
            <a:ext cx="366455" cy="369332"/>
          </a:xfrm>
          <a:prstGeom prst="rect">
            <a:avLst/>
          </a:prstGeom>
          <a:noFill/>
        </p:spPr>
        <p:txBody>
          <a:bodyPr wrap="square" rtlCol="0">
            <a:spAutoFit/>
          </a:bodyPr>
          <a:lstStyle/>
          <a:p>
            <a:r>
              <a:rPr lang="en-US"/>
              <a:t>0</a:t>
            </a:r>
            <a:endParaRPr lang="en-US" dirty="0"/>
          </a:p>
        </p:txBody>
      </p:sp>
      <p:sp>
        <p:nvSpPr>
          <p:cNvPr id="105" name="Right Arrow 104"/>
          <p:cNvSpPr/>
          <p:nvPr/>
        </p:nvSpPr>
        <p:spPr>
          <a:xfrm>
            <a:off x="5564195" y="5525435"/>
            <a:ext cx="672593" cy="341124"/>
          </a:xfrm>
          <a:prstGeom prst="rightArrow">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807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57283</TotalTime>
  <Words>1619</Words>
  <Application>Microsoft Macintosh PowerPoint</Application>
  <PresentationFormat>宽屏</PresentationFormat>
  <Paragraphs>290</Paragraphs>
  <Slides>12</Slides>
  <Notes>11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vt:i4>
      </vt:variant>
    </vt:vector>
  </HeadingPairs>
  <TitlesOfParts>
    <vt:vector size="18" baseType="lpstr">
      <vt:lpstr>Arial</vt:lpstr>
      <vt:lpstr>Arial Black</vt:lpstr>
      <vt:lpstr>Calibri</vt:lpstr>
      <vt:lpstr>Calibri Light</vt:lpstr>
      <vt:lpstr>Cambria Math</vt:lpstr>
      <vt:lpstr>Office Theme</vt:lpstr>
      <vt:lpstr>Learn to Tour: Operator Design for  Solution Feasibility Mapping in  Pickup-and-Delivery Traveling Salesman Problem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陈 旭</dc:creator>
  <cp:lastModifiedBy>博文 方</cp:lastModifiedBy>
  <cp:revision>158</cp:revision>
  <dcterms:created xsi:type="dcterms:W3CDTF">2023-03-17T05:12:26Z</dcterms:created>
  <dcterms:modified xsi:type="dcterms:W3CDTF">2023-10-16T17:44:07Z</dcterms:modified>
</cp:coreProperties>
</file>